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3"/>
    <p:sldId id="390" r:id="rId4"/>
    <p:sldId id="262" r:id="rId5"/>
    <p:sldId id="405" r:id="rId6"/>
    <p:sldId id="406" r:id="rId7"/>
    <p:sldId id="404" r:id="rId8"/>
    <p:sldId id="407" r:id="rId9"/>
    <p:sldId id="408" r:id="rId10"/>
    <p:sldId id="409" r:id="rId11"/>
    <p:sldId id="410" r:id="rId12"/>
    <p:sldId id="411" r:id="rId13"/>
    <p:sldId id="412" r:id="rId14"/>
    <p:sldId id="413" r:id="rId15"/>
    <p:sldId id="414" r:id="rId16"/>
    <p:sldId id="415" r:id="rId17"/>
    <p:sldId id="416" r:id="rId18"/>
    <p:sldId id="419" r:id="rId19"/>
    <p:sldId id="417" r:id="rId20"/>
    <p:sldId id="418" r:id="rId21"/>
    <p:sldId id="420" r:id="rId22"/>
    <p:sldId id="421" r:id="rId23"/>
    <p:sldId id="423" r:id="rId24"/>
    <p:sldId id="424" r:id="rId25"/>
    <p:sldId id="425" r:id="rId26"/>
    <p:sldId id="426" r:id="rId27"/>
    <p:sldId id="427" r:id="rId28"/>
    <p:sldId id="428" r:id="rId29"/>
    <p:sldId id="429" r:id="rId30"/>
    <p:sldId id="431" r:id="rId31"/>
    <p:sldId id="432" r:id="rId32"/>
    <p:sldId id="433" r:id="rId33"/>
    <p:sldId id="434" r:id="rId34"/>
    <p:sldId id="435" r:id="rId35"/>
    <p:sldId id="436" r:id="rId36"/>
    <p:sldId id="437" r:id="rId37"/>
    <p:sldId id="438" r:id="rId38"/>
    <p:sldId id="439" r:id="rId39"/>
    <p:sldId id="440" r:id="rId40"/>
    <p:sldId id="441" r:id="rId41"/>
    <p:sldId id="443" r:id="rId42"/>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2" autoAdjust="0"/>
    <p:restoredTop sz="94584" autoAdjust="0"/>
  </p:normalViewPr>
  <p:slideViewPr>
    <p:cSldViewPr>
      <p:cViewPr varScale="1">
        <p:scale>
          <a:sx n="69" d="100"/>
          <a:sy n="69" d="100"/>
        </p:scale>
        <p:origin x="750" y="66"/>
      </p:cViewPr>
      <p:guideLst>
        <p:guide orient="horz" pos="2159"/>
        <p:guide pos="379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8" Type="http://schemas.openxmlformats.org/officeDocument/2006/relationships/customXml" Target="../customXml/item1.xml"/><Relationship Id="rId47" Type="http://schemas.openxmlformats.org/officeDocument/2006/relationships/customXmlProps" Target="../customXml/itemProps1.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notesMaster" Target="notesMasters/notesMaster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anose="02010600030101010101" pitchFamily="2" charset="-122"/>
              </a:defRPr>
            </a:lvl1pPr>
          </a:lstStyle>
          <a:p>
            <a:pPr>
              <a:defRPr/>
            </a:pPr>
            <a:endParaRPr lang="zh-CN" altLang="en-US"/>
          </a:p>
        </p:txBody>
      </p:sp>
      <p:sp>
        <p:nvSpPr>
          <p:cNvPr id="3" name="日期占位符 2"/>
          <p:cNvSpPr>
            <a:spLocks noGrp="true"/>
          </p:cNvSpPr>
          <p:nvPr>
            <p:ph type="dt" idx="1"/>
          </p:nvPr>
        </p:nvSpPr>
        <p:spPr>
          <a:xfrm>
            <a:off x="3884613" y="0"/>
            <a:ext cx="2971800" cy="457200"/>
          </a:xfrm>
          <a:prstGeom prst="rect">
            <a:avLst/>
          </a:prstGeom>
        </p:spPr>
        <p:txBody>
          <a:bodyPr vert="horz" lIns="91440" tIns="45720" rIns="91440" bIns="45720" rtlCol="0"/>
          <a:lstStyle>
            <a:lvl1pPr algn="r">
              <a:defRPr sz="1200">
                <a:ea typeface="宋体" panose="02010600030101010101" pitchFamily="2" charset="-122"/>
              </a:defRPr>
            </a:lvl1pPr>
          </a:lstStyle>
          <a:p>
            <a:pPr>
              <a:defRPr/>
            </a:pPr>
            <a:fld id="{0945B0D1-3BCD-457A-AAD6-4A921CE77393}" type="datetimeFigureOut">
              <a:rPr lang="zh-CN" altLang="en-US"/>
            </a:fld>
            <a:endParaRPr lang="zh-CN" altLang="en-US"/>
          </a:p>
        </p:txBody>
      </p:sp>
      <p:sp>
        <p:nvSpPr>
          <p:cNvPr id="4" name="幻灯片图像占位符 3"/>
          <p:cNvSpPr>
            <a:spLocks noGrp="true" noRot="true" noChangeAspect="true"/>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true"/>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true"/>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宋体" panose="02010600030101010101" pitchFamily="2" charset="-122"/>
              </a:defRPr>
            </a:lvl1pPr>
          </a:lstStyle>
          <a:p>
            <a:pPr>
              <a:defRPr/>
            </a:pPr>
            <a:endParaRPr lang="zh-CN" altLang="en-US"/>
          </a:p>
        </p:txBody>
      </p:sp>
      <p:sp>
        <p:nvSpPr>
          <p:cNvPr id="7" name="灯片编号占位符 6"/>
          <p:cNvSpPr>
            <a:spLocks noGrp="true"/>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宋体" panose="02010600030101010101" pitchFamily="2" charset="-122"/>
              </a:defRPr>
            </a:lvl1pPr>
          </a:lstStyle>
          <a:p>
            <a:pPr>
              <a:defRPr/>
            </a:pPr>
            <a:fld id="{E914721E-2EFC-4F24-BBA3-3C0B34814082}"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true">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75025"/>
            <a:ext cx="9576263"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50848" y="1385316"/>
            <a:ext cx="9290304" cy="408736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059680" y="1267730"/>
            <a:ext cx="207264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181600" y="1267731"/>
            <a:ext cx="1828800" cy="548640"/>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true"/>
          </p:cNvSpPr>
          <p:nvPr>
            <p:ph type="ctrTitle"/>
          </p:nvPr>
        </p:nvSpPr>
        <p:spPr>
          <a:xfrm>
            <a:off x="1561708" y="2091263"/>
            <a:ext cx="9068587" cy="2590800"/>
          </a:xfrm>
        </p:spPr>
        <p:txBody>
          <a:bodyPr tIns="45720" bIns="45720" anchor="ctr">
            <a:noAutofit/>
          </a:bodyPr>
          <a:lstStyle>
            <a:lvl1pPr algn="ctr">
              <a:lnSpc>
                <a:spcPct val="83000"/>
              </a:lnSpc>
              <a:defRPr lang="en-US" sz="6200" b="0" kern="1200" cap="all" spc="-100" baseline="0" dirty="0">
                <a:solidFill>
                  <a:schemeClr val="tx1">
                    <a:lumMod val="85000"/>
                    <a:lumOff val="15000"/>
                  </a:schemeClr>
                </a:solidFill>
                <a:effectLst/>
                <a:latin typeface="+mj-lt"/>
                <a:ea typeface="+mn-ea"/>
                <a:cs typeface="+mn-cs"/>
              </a:defRPr>
            </a:lvl1pPr>
          </a:lstStyle>
          <a:p>
            <a:r>
              <a:rPr lang="zh-CN" altLang="en-US" smtClean="0"/>
              <a:t>单击此处编辑母版标题样式</a:t>
            </a:r>
            <a:endParaRPr lang="en-US" dirty="0"/>
          </a:p>
        </p:txBody>
      </p:sp>
      <p:sp>
        <p:nvSpPr>
          <p:cNvPr id="3" name="Subtitle 2"/>
          <p:cNvSpPr>
            <a:spLocks noGrp="true"/>
          </p:cNvSpPr>
          <p:nvPr>
            <p:ph type="subTitle" idx="1"/>
          </p:nvPr>
        </p:nvSpPr>
        <p:spPr>
          <a:xfrm>
            <a:off x="1562100" y="4682062"/>
            <a:ext cx="9070848" cy="502920"/>
          </a:xfrm>
        </p:spPr>
        <p:txBody>
          <a:bodyPr>
            <a:normAutofit/>
          </a:bodyPr>
          <a:lstStyle>
            <a:lvl1pPr marL="0" indent="0" algn="ctr">
              <a:spcBef>
                <a:spcPts val="0"/>
              </a:spcBef>
              <a:buNone/>
              <a:defRPr sz="1400" spc="80" baseline="0">
                <a:solidFill>
                  <a:schemeClr val="tx1"/>
                </a:solidFill>
              </a:defRPr>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vl6pPr marL="2286000" indent="0" algn="ctr">
              <a:buNone/>
              <a:defRPr sz="1400"/>
            </a:lvl6pPr>
            <a:lvl7pPr marL="2743200" indent="0" algn="ctr">
              <a:buNone/>
              <a:defRPr sz="1400"/>
            </a:lvl7pPr>
            <a:lvl8pPr marL="3200400" indent="0" algn="ctr">
              <a:buNone/>
              <a:defRPr sz="1400"/>
            </a:lvl8pPr>
            <a:lvl9pPr marL="3657600" indent="0" algn="ctr">
              <a:buNone/>
              <a:defRPr sz="1400"/>
            </a:lvl9pPr>
          </a:lstStyle>
          <a:p>
            <a:r>
              <a:rPr lang="zh-CN" altLang="en-US" smtClean="0"/>
              <a:t>单击此处编辑母版副标题样式</a:t>
            </a:r>
            <a:endParaRPr lang="en-US" dirty="0"/>
          </a:p>
        </p:txBody>
      </p:sp>
      <p:sp>
        <p:nvSpPr>
          <p:cNvPr id="20" name="Date Placeholder 19"/>
          <p:cNvSpPr>
            <a:spLocks noGrp="true"/>
          </p:cNvSpPr>
          <p:nvPr>
            <p:ph type="dt" sz="half" idx="10"/>
          </p:nvPr>
        </p:nvSpPr>
        <p:spPr>
          <a:xfrm>
            <a:off x="5242560" y="1327188"/>
            <a:ext cx="1706880" cy="457200"/>
          </a:xfrm>
        </p:spPr>
        <p:txBody>
          <a:bodyPr/>
          <a:lstStyle>
            <a:lvl1pPr algn="ctr">
              <a:defRPr sz="1100" spc="0" baseline="0">
                <a:solidFill>
                  <a:schemeClr val="tx1"/>
                </a:solidFill>
                <a:latin typeface="+mn-lt"/>
              </a:defRPr>
            </a:lvl1pPr>
          </a:lstStyle>
          <a:p>
            <a:pPr>
              <a:defRPr/>
            </a:pPr>
            <a:endParaRPr lang="en-US" altLang="zh-CN"/>
          </a:p>
        </p:txBody>
      </p:sp>
      <p:sp>
        <p:nvSpPr>
          <p:cNvPr id="21" name="Footer Placeholder 20"/>
          <p:cNvSpPr>
            <a:spLocks noGrp="true"/>
          </p:cNvSpPr>
          <p:nvPr>
            <p:ph type="ftr" sz="quarter" idx="11"/>
          </p:nvPr>
        </p:nvSpPr>
        <p:spPr>
          <a:xfrm>
            <a:off x="1473249" y="5211060"/>
            <a:ext cx="5905500" cy="228600"/>
          </a:xfrm>
        </p:spPr>
        <p:txBody>
          <a:bodyPr/>
          <a:lstStyle>
            <a:lvl1pPr algn="l">
              <a:defRPr sz="900">
                <a:solidFill>
                  <a:schemeClr val="tx1">
                    <a:lumMod val="75000"/>
                    <a:lumOff val="25000"/>
                  </a:schemeClr>
                </a:solidFill>
              </a:defRPr>
            </a:lvl1pPr>
          </a:lstStyle>
          <a:p>
            <a:pPr>
              <a:defRPr/>
            </a:pPr>
            <a:endParaRPr lang="en-US" altLang="zh-CN"/>
          </a:p>
        </p:txBody>
      </p:sp>
      <p:sp>
        <p:nvSpPr>
          <p:cNvPr id="22" name="Slide Number Placeholder 21"/>
          <p:cNvSpPr>
            <a:spLocks noGrp="true"/>
          </p:cNvSpPr>
          <p:nvPr>
            <p:ph type="sldNum" sz="quarter" idx="12"/>
          </p:nvPr>
        </p:nvSpPr>
        <p:spPr>
          <a:xfrm>
            <a:off x="8606921" y="5212080"/>
            <a:ext cx="2111881" cy="228600"/>
          </a:xfrm>
        </p:spPr>
        <p:txBody>
          <a:bodyPr/>
          <a:lstStyle>
            <a:lvl1pPr>
              <a:defRPr>
                <a:solidFill>
                  <a:schemeClr val="tx1">
                    <a:lumMod val="75000"/>
                    <a:lumOff val="25000"/>
                  </a:schemeClr>
                </a:solidFill>
              </a:defRPr>
            </a:lvl1pPr>
          </a:lstStyle>
          <a:p>
            <a:pPr>
              <a:defRPr/>
            </a:pPr>
            <a:fld id="{21C6FF18-EC1F-4050-B737-4B9EF58B00DB}" type="slidenum">
              <a:rPr lang="en-US" altLang="zh-CN" smtClean="0"/>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true"/>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true"/>
          </p:cNvSpPr>
          <p:nvPr>
            <p:ph type="dt" sz="half" idx="10"/>
          </p:nvPr>
        </p:nvSpPr>
        <p:spPr/>
        <p:txBody>
          <a:bodyPr/>
          <a:lstStyle/>
          <a:p>
            <a:pPr>
              <a:defRPr/>
            </a:pPr>
            <a:endParaRPr lang="en-US" altLang="zh-CN"/>
          </a:p>
        </p:txBody>
      </p:sp>
      <p:sp>
        <p:nvSpPr>
          <p:cNvPr id="5" name="Footer Placeholder 4"/>
          <p:cNvSpPr>
            <a:spLocks noGrp="true"/>
          </p:cNvSpPr>
          <p:nvPr>
            <p:ph type="ftr" sz="quarter" idx="11"/>
          </p:nvPr>
        </p:nvSpPr>
        <p:spPr/>
        <p:txBody>
          <a:bodyPr/>
          <a:lstStyle/>
          <a:p>
            <a:pPr>
              <a:defRPr/>
            </a:pPr>
            <a:endParaRPr lang="en-US" altLang="zh-CN"/>
          </a:p>
        </p:txBody>
      </p:sp>
      <p:sp>
        <p:nvSpPr>
          <p:cNvPr id="6" name="Slide Number Placeholder 5"/>
          <p:cNvSpPr>
            <a:spLocks noGrp="true"/>
          </p:cNvSpPr>
          <p:nvPr>
            <p:ph type="sldNum" sz="quarter" idx="12"/>
          </p:nvPr>
        </p:nvSpPr>
        <p:spPr/>
        <p:txBody>
          <a:bodyPr/>
          <a:lstStyle/>
          <a:p>
            <a:pPr>
              <a:defRPr/>
            </a:pPr>
            <a:fld id="{D2A583AB-FE07-4937-992B-2581A8AC60D4}" type="slidenum">
              <a:rPr lang="en-US" altLang="zh-CN" smtClean="0"/>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8991600" y="762000"/>
            <a:ext cx="2362200" cy="5257800"/>
          </a:xfrm>
        </p:spPr>
        <p:txBody>
          <a:bodyPr vert="eaVert"/>
          <a:lstStyle/>
          <a:p>
            <a:r>
              <a:rPr lang="zh-CN" altLang="en-US" smtClean="0"/>
              <a:t>单击此处编辑母版标题样式</a:t>
            </a:r>
            <a:endParaRPr lang="en-US" dirty="0"/>
          </a:p>
        </p:txBody>
      </p:sp>
      <p:sp>
        <p:nvSpPr>
          <p:cNvPr id="3" name="Vertical Text Placeholder 2"/>
          <p:cNvSpPr>
            <a:spLocks noGrp="true"/>
          </p:cNvSpPr>
          <p:nvPr>
            <p:ph type="body" orient="vert" idx="1"/>
          </p:nvPr>
        </p:nvSpPr>
        <p:spPr>
          <a:xfrm>
            <a:off x="838200" y="762000"/>
            <a:ext cx="8077200" cy="52578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true"/>
          </p:cNvSpPr>
          <p:nvPr>
            <p:ph type="dt" sz="half" idx="10"/>
          </p:nvPr>
        </p:nvSpPr>
        <p:spPr/>
        <p:txBody>
          <a:bodyPr/>
          <a:lstStyle/>
          <a:p>
            <a:pPr>
              <a:defRPr/>
            </a:pPr>
            <a:endParaRPr lang="en-US" altLang="zh-CN"/>
          </a:p>
        </p:txBody>
      </p:sp>
      <p:sp>
        <p:nvSpPr>
          <p:cNvPr id="5" name="Footer Placeholder 4"/>
          <p:cNvSpPr>
            <a:spLocks noGrp="true"/>
          </p:cNvSpPr>
          <p:nvPr>
            <p:ph type="ftr" sz="quarter" idx="11"/>
          </p:nvPr>
        </p:nvSpPr>
        <p:spPr/>
        <p:txBody>
          <a:bodyPr/>
          <a:lstStyle/>
          <a:p>
            <a:pPr>
              <a:defRPr/>
            </a:pPr>
            <a:endParaRPr lang="en-US" altLang="zh-CN"/>
          </a:p>
        </p:txBody>
      </p:sp>
      <p:sp>
        <p:nvSpPr>
          <p:cNvPr id="6" name="Slide Number Placeholder 5"/>
          <p:cNvSpPr>
            <a:spLocks noGrp="true"/>
          </p:cNvSpPr>
          <p:nvPr>
            <p:ph type="sldNum" sz="quarter" idx="12"/>
          </p:nvPr>
        </p:nvSpPr>
        <p:spPr/>
        <p:txBody>
          <a:bodyPr/>
          <a:lstStyle/>
          <a:p>
            <a:pPr>
              <a:defRPr/>
            </a:pPr>
            <a:fld id="{DE0200C9-3D99-4FBA-89F7-326A73B810C8}" type="slidenum">
              <a:rPr lang="en-US" altLang="zh-CN" smtClean="0"/>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6" name="矩形 5"/>
          <p:cNvSpPr/>
          <p:nvPr userDrawn="true"/>
        </p:nvSpPr>
        <p:spPr>
          <a:xfrm>
            <a:off x="0" y="0"/>
            <a:ext cx="12192000" cy="6858000"/>
          </a:xfrm>
          <a:prstGeom prst="rect">
            <a:avLst/>
          </a:prstGeom>
          <a:solidFill>
            <a:srgbClr val="F7F2DA">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cut/>
      </p:transition>
    </mc:Choice>
    <mc:Fallback>
      <p:transition spd="med">
        <p:cut/>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smtClean="0"/>
              <a:t>单击此处编辑母版标题样式</a:t>
            </a:r>
            <a:endParaRPr lang="en-US" dirty="0"/>
          </a:p>
        </p:txBody>
      </p:sp>
      <p:sp>
        <p:nvSpPr>
          <p:cNvPr id="3" name="Content Placeholder 2"/>
          <p:cNvSpPr>
            <a:spLocks noGrp="true"/>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true"/>
          </p:cNvSpPr>
          <p:nvPr>
            <p:ph type="dt" sz="half" idx="10"/>
          </p:nvPr>
        </p:nvSpPr>
        <p:spPr/>
        <p:txBody>
          <a:bodyPr/>
          <a:lstStyle/>
          <a:p>
            <a:pPr>
              <a:defRPr/>
            </a:pPr>
            <a:endParaRPr lang="en-US" altLang="zh-CN"/>
          </a:p>
        </p:txBody>
      </p:sp>
      <p:sp>
        <p:nvSpPr>
          <p:cNvPr id="8" name="Footer Placeholder 7"/>
          <p:cNvSpPr>
            <a:spLocks noGrp="true"/>
          </p:cNvSpPr>
          <p:nvPr>
            <p:ph type="ftr" sz="quarter" idx="11"/>
          </p:nvPr>
        </p:nvSpPr>
        <p:spPr/>
        <p:txBody>
          <a:bodyPr/>
          <a:lstStyle/>
          <a:p>
            <a:pPr>
              <a:defRPr/>
            </a:pPr>
            <a:endParaRPr lang="en-US" altLang="zh-CN"/>
          </a:p>
        </p:txBody>
      </p:sp>
      <p:sp>
        <p:nvSpPr>
          <p:cNvPr id="9" name="Slide Number Placeholder 8"/>
          <p:cNvSpPr>
            <a:spLocks noGrp="true"/>
          </p:cNvSpPr>
          <p:nvPr>
            <p:ph type="sldNum" sz="quarter" idx="12"/>
          </p:nvPr>
        </p:nvSpPr>
        <p:spPr/>
        <p:txBody>
          <a:bodyPr/>
          <a:lstStyle/>
          <a:p>
            <a:pPr>
              <a:defRPr/>
            </a:pPr>
            <a:fld id="{F70F104E-F0AE-4A8D-A6B9-2F4C2046D9BB}" type="slidenum">
              <a:rPr lang="en-US" altLang="zh-CN" smtClean="0"/>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true">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75025"/>
            <a:ext cx="9576263"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50848" y="1385316"/>
            <a:ext cx="9290304" cy="408736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059680" y="1267730"/>
            <a:ext cx="207264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181600" y="1267731"/>
            <a:ext cx="1828800" cy="548640"/>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true"/>
          </p:cNvSpPr>
          <p:nvPr>
            <p:ph type="title"/>
          </p:nvPr>
        </p:nvSpPr>
        <p:spPr>
          <a:xfrm>
            <a:off x="1563623" y="2094309"/>
            <a:ext cx="9070848" cy="2587752"/>
          </a:xfrm>
        </p:spPr>
        <p:txBody>
          <a:bodyPr anchor="ctr">
            <a:noAutofit/>
          </a:bodyPr>
          <a:lstStyle>
            <a:lvl1pPr algn="ctr">
              <a:lnSpc>
                <a:spcPct val="83000"/>
              </a:lnSpc>
              <a:defRPr lang="en-US" sz="6200" kern="1200" cap="all" spc="-100" baseline="0" dirty="0">
                <a:solidFill>
                  <a:schemeClr val="tx1">
                    <a:lumMod val="85000"/>
                    <a:lumOff val="15000"/>
                  </a:schemeClr>
                </a:solidFill>
                <a:effectLst/>
                <a:latin typeface="+mj-lt"/>
                <a:ea typeface="+mn-ea"/>
                <a:cs typeface="+mn-cs"/>
              </a:defRPr>
            </a:lvl1pPr>
          </a:lstStyle>
          <a:p>
            <a:r>
              <a:rPr lang="zh-CN" altLang="en-US" smtClean="0"/>
              <a:t>单击此处编辑母版标题样式</a:t>
            </a:r>
            <a:endParaRPr lang="en-US" dirty="0"/>
          </a:p>
        </p:txBody>
      </p:sp>
      <p:sp>
        <p:nvSpPr>
          <p:cNvPr id="3" name="Text Placeholder 2"/>
          <p:cNvSpPr>
            <a:spLocks noGrp="true"/>
          </p:cNvSpPr>
          <p:nvPr>
            <p:ph type="body" idx="1"/>
          </p:nvPr>
        </p:nvSpPr>
        <p:spPr>
          <a:xfrm>
            <a:off x="1563624" y="4682062"/>
            <a:ext cx="9070848" cy="502920"/>
          </a:xfrm>
        </p:spPr>
        <p:txBody>
          <a:bodyPr anchor="t">
            <a:normAutofit/>
          </a:bodyPr>
          <a:lstStyle>
            <a:lvl1pPr marL="0" indent="0" algn="ctr">
              <a:buNone/>
              <a:defRPr sz="1400">
                <a:solidFill>
                  <a:schemeClr val="tx1"/>
                </a:solidFill>
                <a:effectLst/>
              </a:defRPr>
            </a:lvl1pPr>
            <a:lvl2pPr marL="457200" indent="0">
              <a:buNone/>
              <a:defRPr sz="1400">
                <a:solidFill>
                  <a:schemeClr val="tx1">
                    <a:tint val="75000"/>
                  </a:schemeClr>
                </a:solidFill>
              </a:defRPr>
            </a:lvl2pPr>
            <a:lvl3pPr marL="914400" indent="0">
              <a:buNone/>
              <a:defRPr sz="14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true"/>
          </p:cNvSpPr>
          <p:nvPr>
            <p:ph type="dt" sz="half" idx="10"/>
          </p:nvPr>
        </p:nvSpPr>
        <p:spPr>
          <a:xfrm>
            <a:off x="5242560" y="1325880"/>
            <a:ext cx="1706880" cy="457200"/>
          </a:xfrm>
        </p:spPr>
        <p:txBody>
          <a:bodyPr/>
          <a:lstStyle>
            <a:lvl1pPr algn="ctr">
              <a:defRPr lang="en-US" sz="1100" kern="1200" spc="0" baseline="0">
                <a:solidFill>
                  <a:schemeClr val="tx1"/>
                </a:solidFill>
                <a:latin typeface="+mn-lt"/>
                <a:ea typeface="+mn-ea"/>
                <a:cs typeface="+mn-cs"/>
              </a:defRPr>
            </a:lvl1pPr>
          </a:lstStyle>
          <a:p>
            <a:pPr>
              <a:defRPr/>
            </a:pPr>
            <a:endParaRPr lang="en-US" altLang="zh-CN"/>
          </a:p>
        </p:txBody>
      </p:sp>
      <p:sp>
        <p:nvSpPr>
          <p:cNvPr id="5" name="Footer Placeholder 4"/>
          <p:cNvSpPr>
            <a:spLocks noGrp="true"/>
          </p:cNvSpPr>
          <p:nvPr>
            <p:ph type="ftr" sz="quarter" idx="11"/>
          </p:nvPr>
        </p:nvSpPr>
        <p:spPr>
          <a:xfrm>
            <a:off x="1472905" y="5211060"/>
            <a:ext cx="5907024" cy="228600"/>
          </a:xfrm>
        </p:spPr>
        <p:txBody>
          <a:bodyPr/>
          <a:lstStyle>
            <a:lvl1pPr algn="l">
              <a:defRPr/>
            </a:lvl1pPr>
          </a:lstStyle>
          <a:p>
            <a:pPr>
              <a:defRPr/>
            </a:pPr>
            <a:endParaRPr lang="en-US" altLang="zh-CN"/>
          </a:p>
        </p:txBody>
      </p:sp>
      <p:sp>
        <p:nvSpPr>
          <p:cNvPr id="6" name="Slide Number Placeholder 5"/>
          <p:cNvSpPr>
            <a:spLocks noGrp="true"/>
          </p:cNvSpPr>
          <p:nvPr>
            <p:ph type="sldNum" sz="quarter" idx="12"/>
          </p:nvPr>
        </p:nvSpPr>
        <p:spPr>
          <a:xfrm>
            <a:off x="8604504" y="5211060"/>
            <a:ext cx="2112264" cy="228600"/>
          </a:xfrm>
        </p:spPr>
        <p:txBody>
          <a:bodyPr/>
          <a:lstStyle/>
          <a:p>
            <a:pPr>
              <a:defRPr/>
            </a:pPr>
            <a:fld id="{3F788B8A-5A56-4B22-8882-7CE03BD5E07A}" type="slidenum">
              <a:rPr lang="en-US" altLang="zh-CN" smtClean="0"/>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smtClean="0"/>
              <a:t>单击此处编辑母版标题样式</a:t>
            </a:r>
            <a:endParaRPr lang="en-US" dirty="0"/>
          </a:p>
        </p:txBody>
      </p:sp>
      <p:sp>
        <p:nvSpPr>
          <p:cNvPr id="3" name="Content Placeholder 2"/>
          <p:cNvSpPr>
            <a:spLocks noGrp="true"/>
          </p:cNvSpPr>
          <p:nvPr>
            <p:ph sz="half" idx="1"/>
          </p:nvPr>
        </p:nvSpPr>
        <p:spPr>
          <a:xfrm>
            <a:off x="975360" y="2103120"/>
            <a:ext cx="4876800" cy="393192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true"/>
          </p:cNvSpPr>
          <p:nvPr>
            <p:ph sz="half" idx="2"/>
          </p:nvPr>
        </p:nvSpPr>
        <p:spPr>
          <a:xfrm>
            <a:off x="6339840" y="2103120"/>
            <a:ext cx="4876800" cy="393192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true"/>
          </p:cNvSpPr>
          <p:nvPr>
            <p:ph type="dt" sz="half" idx="10"/>
          </p:nvPr>
        </p:nvSpPr>
        <p:spPr/>
        <p:txBody>
          <a:bodyPr/>
          <a:lstStyle/>
          <a:p>
            <a:pPr>
              <a:defRPr/>
            </a:pPr>
            <a:endParaRPr lang="en-US" altLang="zh-CN"/>
          </a:p>
        </p:txBody>
      </p:sp>
      <p:sp>
        <p:nvSpPr>
          <p:cNvPr id="6" name="Footer Placeholder 5"/>
          <p:cNvSpPr>
            <a:spLocks noGrp="true"/>
          </p:cNvSpPr>
          <p:nvPr>
            <p:ph type="ftr" sz="quarter" idx="11"/>
          </p:nvPr>
        </p:nvSpPr>
        <p:spPr/>
        <p:txBody>
          <a:bodyPr/>
          <a:lstStyle/>
          <a:p>
            <a:pPr>
              <a:defRPr/>
            </a:pPr>
            <a:endParaRPr lang="en-US" altLang="zh-CN"/>
          </a:p>
        </p:txBody>
      </p:sp>
      <p:sp>
        <p:nvSpPr>
          <p:cNvPr id="7" name="Slide Number Placeholder 6"/>
          <p:cNvSpPr>
            <a:spLocks noGrp="true"/>
          </p:cNvSpPr>
          <p:nvPr>
            <p:ph type="sldNum" sz="quarter" idx="12"/>
          </p:nvPr>
        </p:nvSpPr>
        <p:spPr/>
        <p:txBody>
          <a:bodyPr/>
          <a:lstStyle/>
          <a:p>
            <a:pPr>
              <a:defRPr/>
            </a:pPr>
            <a:fld id="{8FBDECCC-FD78-4974-8325-47ACCCE6F262}" type="slidenum">
              <a:rPr lang="en-US" altLang="zh-CN" smtClean="0"/>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smtClean="0"/>
              <a:t>单击此处编辑母版标题样式</a:t>
            </a:r>
            <a:endParaRPr lang="en-US" dirty="0"/>
          </a:p>
        </p:txBody>
      </p:sp>
      <p:sp>
        <p:nvSpPr>
          <p:cNvPr id="3" name="Text Placeholder 2"/>
          <p:cNvSpPr>
            <a:spLocks noGrp="true"/>
          </p:cNvSpPr>
          <p:nvPr>
            <p:ph type="body" idx="1"/>
          </p:nvPr>
        </p:nvSpPr>
        <p:spPr>
          <a:xfrm>
            <a:off x="975360" y="2074334"/>
            <a:ext cx="487680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true"/>
          </p:cNvSpPr>
          <p:nvPr>
            <p:ph sz="half" idx="2"/>
          </p:nvPr>
        </p:nvSpPr>
        <p:spPr>
          <a:xfrm>
            <a:off x="975360" y="2755898"/>
            <a:ext cx="487680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true"/>
          </p:cNvSpPr>
          <p:nvPr>
            <p:ph type="body" sz="quarter" idx="3"/>
          </p:nvPr>
        </p:nvSpPr>
        <p:spPr>
          <a:xfrm>
            <a:off x="6339840" y="2074334"/>
            <a:ext cx="487680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true"/>
          </p:cNvSpPr>
          <p:nvPr>
            <p:ph sz="quarter" idx="4"/>
          </p:nvPr>
        </p:nvSpPr>
        <p:spPr>
          <a:xfrm>
            <a:off x="6339840" y="2756581"/>
            <a:ext cx="487680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true"/>
          </p:cNvSpPr>
          <p:nvPr>
            <p:ph type="dt" sz="half" idx="10"/>
          </p:nvPr>
        </p:nvSpPr>
        <p:spPr/>
        <p:txBody>
          <a:bodyPr/>
          <a:lstStyle/>
          <a:p>
            <a:pPr>
              <a:defRPr/>
            </a:pPr>
            <a:endParaRPr lang="en-US" altLang="zh-CN"/>
          </a:p>
        </p:txBody>
      </p:sp>
      <p:sp>
        <p:nvSpPr>
          <p:cNvPr id="8" name="Footer Placeholder 7"/>
          <p:cNvSpPr>
            <a:spLocks noGrp="true"/>
          </p:cNvSpPr>
          <p:nvPr>
            <p:ph type="ftr" sz="quarter" idx="11"/>
          </p:nvPr>
        </p:nvSpPr>
        <p:spPr/>
        <p:txBody>
          <a:bodyPr/>
          <a:lstStyle/>
          <a:p>
            <a:pPr>
              <a:defRPr/>
            </a:pPr>
            <a:endParaRPr lang="en-US" altLang="zh-CN"/>
          </a:p>
        </p:txBody>
      </p:sp>
      <p:sp>
        <p:nvSpPr>
          <p:cNvPr id="9" name="Slide Number Placeholder 8"/>
          <p:cNvSpPr>
            <a:spLocks noGrp="true"/>
          </p:cNvSpPr>
          <p:nvPr>
            <p:ph type="sldNum" sz="quarter" idx="12"/>
          </p:nvPr>
        </p:nvSpPr>
        <p:spPr/>
        <p:txBody>
          <a:bodyPr/>
          <a:lstStyle/>
          <a:p>
            <a:pPr>
              <a:defRPr/>
            </a:pPr>
            <a:fld id="{E816352B-7396-48F6-904D-835A6D52BCCF}" type="slidenum">
              <a:rPr lang="en-US" altLang="zh-CN" smtClean="0"/>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smtClean="0"/>
              <a:t>单击此处编辑母版标题样式</a:t>
            </a:r>
            <a:endParaRPr lang="en-US" dirty="0"/>
          </a:p>
        </p:txBody>
      </p:sp>
      <p:sp>
        <p:nvSpPr>
          <p:cNvPr id="3" name="Date Placeholder 2"/>
          <p:cNvSpPr>
            <a:spLocks noGrp="true"/>
          </p:cNvSpPr>
          <p:nvPr>
            <p:ph type="dt" sz="half" idx="10"/>
          </p:nvPr>
        </p:nvSpPr>
        <p:spPr/>
        <p:txBody>
          <a:bodyPr/>
          <a:lstStyle/>
          <a:p>
            <a:pPr>
              <a:defRPr/>
            </a:pPr>
            <a:endParaRPr lang="en-US" altLang="zh-CN"/>
          </a:p>
        </p:txBody>
      </p:sp>
      <p:sp>
        <p:nvSpPr>
          <p:cNvPr id="4" name="Footer Placeholder 3"/>
          <p:cNvSpPr>
            <a:spLocks noGrp="true"/>
          </p:cNvSpPr>
          <p:nvPr>
            <p:ph type="ftr" sz="quarter" idx="11"/>
          </p:nvPr>
        </p:nvSpPr>
        <p:spPr/>
        <p:txBody>
          <a:bodyPr/>
          <a:lstStyle/>
          <a:p>
            <a:pPr>
              <a:defRPr/>
            </a:pPr>
            <a:endParaRPr lang="en-US" altLang="zh-CN"/>
          </a:p>
        </p:txBody>
      </p:sp>
      <p:sp>
        <p:nvSpPr>
          <p:cNvPr id="5" name="Slide Number Placeholder 4"/>
          <p:cNvSpPr>
            <a:spLocks noGrp="true"/>
          </p:cNvSpPr>
          <p:nvPr>
            <p:ph type="sldNum" sz="quarter" idx="12"/>
          </p:nvPr>
        </p:nvSpPr>
        <p:spPr/>
        <p:txBody>
          <a:bodyPr/>
          <a:lstStyle/>
          <a:p>
            <a:pPr>
              <a:defRPr/>
            </a:pPr>
            <a:fld id="{E6E74DAC-FAE6-4EC0-8CB9-262F50A56691}" type="slidenum">
              <a:rPr lang="en-US" altLang="zh-CN" smtClean="0"/>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true"/>
          </p:cNvSpPr>
          <p:nvPr>
            <p:ph type="dt" sz="half" idx="10"/>
          </p:nvPr>
        </p:nvSpPr>
        <p:spPr/>
        <p:txBody>
          <a:bodyPr/>
          <a:lstStyle/>
          <a:p>
            <a:pPr>
              <a:defRPr/>
            </a:pPr>
            <a:endParaRPr lang="en-US" altLang="zh-CN"/>
          </a:p>
        </p:txBody>
      </p:sp>
      <p:sp>
        <p:nvSpPr>
          <p:cNvPr id="3" name="Footer Placeholder 2"/>
          <p:cNvSpPr>
            <a:spLocks noGrp="true"/>
          </p:cNvSpPr>
          <p:nvPr>
            <p:ph type="ftr" sz="quarter" idx="11"/>
          </p:nvPr>
        </p:nvSpPr>
        <p:spPr/>
        <p:txBody>
          <a:bodyPr/>
          <a:lstStyle/>
          <a:p>
            <a:pPr>
              <a:defRPr/>
            </a:pPr>
            <a:endParaRPr lang="en-US" altLang="zh-CN"/>
          </a:p>
        </p:txBody>
      </p:sp>
      <p:sp>
        <p:nvSpPr>
          <p:cNvPr id="4" name="Slide Number Placeholder 3"/>
          <p:cNvSpPr>
            <a:spLocks noGrp="true"/>
          </p:cNvSpPr>
          <p:nvPr>
            <p:ph type="sldNum" sz="quarter" idx="12"/>
          </p:nvPr>
        </p:nvSpPr>
        <p:spPr/>
        <p:txBody>
          <a:bodyPr/>
          <a:lstStyle/>
          <a:p>
            <a:pPr>
              <a:defRPr/>
            </a:pPr>
            <a:fld id="{4010C490-5906-4669-B6CF-A8A27A978043}" type="slidenum">
              <a:rPr lang="en-US" altLang="zh-CN" smtClean="0"/>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16" name="Rectangle 15"/>
          <p:cNvSpPr/>
          <p:nvPr/>
        </p:nvSpPr>
        <p:spPr>
          <a:xfrm>
            <a:off x="245529" y="173736"/>
            <a:ext cx="8531352" cy="65105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7" y="173736"/>
            <a:ext cx="2926080" cy="65105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true"/>
          </p:cNvSpPr>
          <p:nvPr>
            <p:ph type="title"/>
          </p:nvPr>
        </p:nvSpPr>
        <p:spPr>
          <a:xfrm>
            <a:off x="9296401" y="607392"/>
            <a:ext cx="2430780" cy="1645920"/>
          </a:xfrm>
        </p:spPr>
        <p:txBody>
          <a:bodyPr anchor="b">
            <a:normAutofit/>
          </a:bodyPr>
          <a:lstStyle>
            <a:lvl1pPr algn="l" defTabSz="914400" rtl="0" eaLnBrk="1" latinLnBrk="0" hangingPunct="1">
              <a:lnSpc>
                <a:spcPct val="90000"/>
              </a:lnSpc>
              <a:spcBef>
                <a:spcPct val="0"/>
              </a:spcBef>
              <a:buNone/>
              <a:defRPr lang="en-US" sz="2400" b="0" kern="1200" cap="none" spc="0" baseline="0" dirty="0">
                <a:solidFill>
                  <a:srgbClr val="FFFFFF"/>
                </a:solidFill>
                <a:effectLst/>
                <a:latin typeface="+mj-lt"/>
                <a:ea typeface="+mn-ea"/>
                <a:cs typeface="+mn-cs"/>
              </a:defRPr>
            </a:lvl1pPr>
          </a:lstStyle>
          <a:p>
            <a:r>
              <a:rPr lang="zh-CN" altLang="en-US" smtClean="0"/>
              <a:t>单击此处编辑母版标题样式</a:t>
            </a:r>
            <a:endParaRPr lang="en-US" dirty="0"/>
          </a:p>
        </p:txBody>
      </p:sp>
      <p:sp>
        <p:nvSpPr>
          <p:cNvPr id="3" name="Content Placeholder 2"/>
          <p:cNvSpPr>
            <a:spLocks noGrp="true"/>
          </p:cNvSpPr>
          <p:nvPr>
            <p:ph idx="1"/>
          </p:nvPr>
        </p:nvSpPr>
        <p:spPr>
          <a:xfrm>
            <a:off x="891968" y="907143"/>
            <a:ext cx="7238475" cy="5043714"/>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true"/>
          </p:cNvSpPr>
          <p:nvPr>
            <p:ph type="body" sz="half" idx="2"/>
          </p:nvPr>
        </p:nvSpPr>
        <p:spPr>
          <a:xfrm>
            <a:off x="9296401" y="2286000"/>
            <a:ext cx="2430780" cy="3505200"/>
          </a:xfrm>
        </p:spPr>
        <p:txBody>
          <a:bodyPr>
            <a:normAutofit/>
          </a:bodyPr>
          <a:lstStyle>
            <a:lvl1pPr marL="0" indent="0">
              <a:lnSpc>
                <a:spcPct val="110000"/>
              </a:lnSpc>
              <a:spcBef>
                <a:spcPts val="800"/>
              </a:spcBef>
              <a:buNone/>
              <a:defRPr sz="13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8" name="Date Placeholder 7"/>
          <p:cNvSpPr>
            <a:spLocks noGrp="true"/>
          </p:cNvSpPr>
          <p:nvPr>
            <p:ph type="dt" sz="half" idx="10"/>
          </p:nvPr>
        </p:nvSpPr>
        <p:spPr/>
        <p:txBody>
          <a:bodyPr/>
          <a:lstStyle/>
          <a:p>
            <a:pPr>
              <a:defRPr/>
            </a:pPr>
            <a:endParaRPr lang="en-US" altLang="zh-CN"/>
          </a:p>
        </p:txBody>
      </p:sp>
      <p:sp>
        <p:nvSpPr>
          <p:cNvPr id="9" name="Footer Placeholder 8"/>
          <p:cNvSpPr>
            <a:spLocks noGrp="true"/>
          </p:cNvSpPr>
          <p:nvPr>
            <p:ph type="ftr" sz="quarter" idx="11"/>
          </p:nvPr>
        </p:nvSpPr>
        <p:spPr/>
        <p:txBody>
          <a:bodyPr/>
          <a:lstStyle>
            <a:lvl1pPr algn="r">
              <a:defRPr/>
            </a:lvl1pPr>
          </a:lstStyle>
          <a:p>
            <a:pPr>
              <a:defRPr/>
            </a:pPr>
            <a:endParaRPr lang="en-US" altLang="zh-CN"/>
          </a:p>
        </p:txBody>
      </p:sp>
      <p:sp>
        <p:nvSpPr>
          <p:cNvPr id="11" name="Slide Number Placeholder 10"/>
          <p:cNvSpPr>
            <a:spLocks noGrp="true"/>
          </p:cNvSpPr>
          <p:nvPr>
            <p:ph type="sldNum" sz="quarter" idx="12"/>
          </p:nvPr>
        </p:nvSpPr>
        <p:spPr>
          <a:xfrm>
            <a:off x="10393677" y="6310086"/>
            <a:ext cx="1463040" cy="274320"/>
          </a:xfrm>
        </p:spPr>
        <p:txBody>
          <a:bodyPr/>
          <a:lstStyle>
            <a:lvl1pPr>
              <a:defRPr>
                <a:solidFill>
                  <a:srgbClr val="FFFFFF"/>
                </a:solidFill>
              </a:defRPr>
            </a:lvl1pPr>
          </a:lstStyle>
          <a:p>
            <a:pPr>
              <a:defRPr/>
            </a:pPr>
            <a:fld id="{49326B0E-320E-421B-8F09-9433E70C3D38}" type="slidenum">
              <a:rPr lang="en-US" altLang="zh-CN" smtClean="0"/>
            </a:fld>
            <a:endParaRPr lang="en-US" altLang="zh-CN"/>
          </a:p>
        </p:txBody>
      </p:sp>
      <p:sp>
        <p:nvSpPr>
          <p:cNvPr id="12" name="Rectangle 11"/>
          <p:cNvSpPr/>
          <p:nvPr/>
        </p:nvSpPr>
        <p:spPr>
          <a:xfrm>
            <a:off x="9157547" y="274320"/>
            <a:ext cx="2651760" cy="630936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14" name="Rectangle 13"/>
          <p:cNvSpPr/>
          <p:nvPr/>
        </p:nvSpPr>
        <p:spPr>
          <a:xfrm>
            <a:off x="9020387" y="173736"/>
            <a:ext cx="2926080" cy="65105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true"/>
          </p:cNvSpPr>
          <p:nvPr>
            <p:ph type="title"/>
          </p:nvPr>
        </p:nvSpPr>
        <p:spPr>
          <a:xfrm>
            <a:off x="9296400" y="603504"/>
            <a:ext cx="2432304" cy="1645920"/>
          </a:xfrm>
        </p:spPr>
        <p:txBody>
          <a:bodyPr anchor="b">
            <a:noAutofit/>
          </a:bodyPr>
          <a:lstStyle>
            <a:lvl1pPr algn="l">
              <a:defRPr sz="2400" b="0">
                <a:solidFill>
                  <a:srgbClr val="FFFFFF"/>
                </a:solidFill>
                <a:latin typeface="+mj-lt"/>
              </a:defRPr>
            </a:lvl1pPr>
          </a:lstStyle>
          <a:p>
            <a:r>
              <a:rPr lang="zh-CN" altLang="en-US" smtClean="0"/>
              <a:t>单击此处编辑母版标题样式</a:t>
            </a:r>
            <a:endParaRPr lang="en-US" dirty="0"/>
          </a:p>
        </p:txBody>
      </p:sp>
      <p:sp>
        <p:nvSpPr>
          <p:cNvPr id="3" name="Picture Placeholder 2"/>
          <p:cNvSpPr>
            <a:spLocks noGrp="true" noChangeAspect="true"/>
          </p:cNvSpPr>
          <p:nvPr>
            <p:ph type="pic" idx="1"/>
          </p:nvPr>
        </p:nvSpPr>
        <p:spPr>
          <a:xfrm>
            <a:off x="228599" y="173736"/>
            <a:ext cx="8531352" cy="6510528"/>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true"/>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3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true"/>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pPr>
              <a:defRPr/>
            </a:pPr>
            <a:endParaRPr lang="en-US" altLang="zh-CN"/>
          </a:p>
        </p:txBody>
      </p:sp>
      <p:sp>
        <p:nvSpPr>
          <p:cNvPr id="6" name="Footer Placeholder 5"/>
          <p:cNvSpPr>
            <a:spLocks noGrp="true"/>
          </p:cNvSpPr>
          <p:nvPr>
            <p:ph type="ftr" sz="quarter" idx="11"/>
          </p:nvPr>
        </p:nvSpPr>
        <p:spPr/>
        <p:txBody>
          <a:bodyPr/>
          <a:lstStyle>
            <a:lvl1pPr marL="0" algn="r" defTabSz="914400" rtl="0" eaLnBrk="1" latinLnBrk="0" hangingPunct="1">
              <a:defRPr lang="en-US" sz="9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pPr>
              <a:defRPr/>
            </a:pPr>
            <a:endParaRPr lang="en-US" altLang="zh-CN"/>
          </a:p>
        </p:txBody>
      </p:sp>
      <p:sp>
        <p:nvSpPr>
          <p:cNvPr id="7" name="Slide Number Placeholder 6"/>
          <p:cNvSpPr>
            <a:spLocks noGrp="true"/>
          </p:cNvSpPr>
          <p:nvPr>
            <p:ph type="sldNum" sz="quarter" idx="12"/>
          </p:nvPr>
        </p:nvSpPr>
        <p:spPr>
          <a:xfrm>
            <a:off x="10396728" y="6309360"/>
            <a:ext cx="1463040" cy="274320"/>
          </a:xfrm>
        </p:spPr>
        <p:txBody>
          <a:bodyPr/>
          <a:lstStyle>
            <a:lvl1pPr>
              <a:defRPr>
                <a:solidFill>
                  <a:srgbClr val="FFFFFF"/>
                </a:solidFill>
              </a:defRPr>
            </a:lvl1pPr>
          </a:lstStyle>
          <a:p>
            <a:pPr>
              <a:defRPr/>
            </a:pPr>
            <a:fld id="{6980B74E-D1EF-4FC0-9815-9DE8D5A57706}" type="slidenum">
              <a:rPr lang="en-US" altLang="zh-CN" smtClean="0"/>
            </a:fld>
            <a:endParaRPr lang="en-US" altLang="zh-CN"/>
          </a:p>
        </p:txBody>
      </p:sp>
      <p:sp>
        <p:nvSpPr>
          <p:cNvPr id="11" name="Rectangle 10"/>
          <p:cNvSpPr/>
          <p:nvPr/>
        </p:nvSpPr>
        <p:spPr>
          <a:xfrm>
            <a:off x="9157547" y="274320"/>
            <a:ext cx="2651760" cy="630936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173736"/>
            <a:ext cx="11722608" cy="6510528"/>
          </a:xfrm>
          <a:prstGeom prst="rect">
            <a:avLst/>
          </a:prstGeom>
          <a:solidFill>
            <a:schemeClr val="bg2"/>
          </a:solidFill>
          <a:ln w="6350" cap="flat" cmpd="sng" algn="ctr">
            <a:noFill/>
            <a:prstDash val="solid"/>
          </a:ln>
          <a:effectLst>
            <a:softEdge rad="0"/>
          </a:effectLst>
        </p:spPr>
      </p:sp>
      <p:sp>
        <p:nvSpPr>
          <p:cNvPr id="2" name="Title Placeholder 1"/>
          <p:cNvSpPr>
            <a:spLocks noGrp="true"/>
          </p:cNvSpPr>
          <p:nvPr>
            <p:ph type="title"/>
          </p:nvPr>
        </p:nvSpPr>
        <p:spPr>
          <a:xfrm>
            <a:off x="975360" y="642594"/>
            <a:ext cx="10241280" cy="1371600"/>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true"/>
          </p:cNvSpPr>
          <p:nvPr>
            <p:ph type="body" idx="1"/>
          </p:nvPr>
        </p:nvSpPr>
        <p:spPr>
          <a:xfrm>
            <a:off x="975360" y="2103120"/>
            <a:ext cx="10241280" cy="393192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true"/>
          </p:cNvSpPr>
          <p:nvPr>
            <p:ph type="dt" sz="half" idx="2"/>
          </p:nvPr>
        </p:nvSpPr>
        <p:spPr>
          <a:xfrm>
            <a:off x="313024" y="6309360"/>
            <a:ext cx="2743200" cy="274320"/>
          </a:xfrm>
          <a:prstGeom prst="rect">
            <a:avLst/>
          </a:prstGeom>
        </p:spPr>
        <p:txBody>
          <a:bodyPr vert="horz" lIns="91440" tIns="45720" rIns="91440" bIns="45720" rtlCol="0" anchor="b"/>
          <a:lstStyle>
            <a:lvl1pPr algn="l">
              <a:defRPr sz="900">
                <a:solidFill>
                  <a:schemeClr val="tx1">
                    <a:lumMod val="75000"/>
                    <a:lumOff val="25000"/>
                  </a:schemeClr>
                </a:solidFill>
              </a:defRPr>
            </a:lvl1pPr>
          </a:lstStyle>
          <a:p>
            <a:pPr>
              <a:defRPr/>
            </a:pPr>
            <a:endParaRPr lang="en-US" altLang="zh-CN"/>
          </a:p>
        </p:txBody>
      </p:sp>
      <p:sp>
        <p:nvSpPr>
          <p:cNvPr id="5" name="Footer Placeholder 4"/>
          <p:cNvSpPr>
            <a:spLocks noGrp="true"/>
          </p:cNvSpPr>
          <p:nvPr>
            <p:ph type="ftr" sz="quarter" idx="3"/>
          </p:nvPr>
        </p:nvSpPr>
        <p:spPr>
          <a:xfrm>
            <a:off x="3462528" y="6309360"/>
            <a:ext cx="5266944" cy="274320"/>
          </a:xfrm>
          <a:prstGeom prst="rect">
            <a:avLst/>
          </a:prstGeom>
        </p:spPr>
        <p:txBody>
          <a:bodyPr vert="horz" lIns="91440" tIns="45720" rIns="91440" bIns="45720" rtlCol="0" anchor="b"/>
          <a:lstStyle>
            <a:lvl1pPr algn="ctr">
              <a:defRPr sz="900">
                <a:solidFill>
                  <a:schemeClr val="tx1">
                    <a:lumMod val="75000"/>
                    <a:lumOff val="25000"/>
                  </a:schemeClr>
                </a:solidFill>
              </a:defRPr>
            </a:lvl1pPr>
          </a:lstStyle>
          <a:p>
            <a:pPr>
              <a:defRPr/>
            </a:pPr>
            <a:endParaRPr lang="en-US" altLang="zh-CN"/>
          </a:p>
        </p:txBody>
      </p:sp>
      <p:sp>
        <p:nvSpPr>
          <p:cNvPr id="6" name="Slide Number Placeholder 5"/>
          <p:cNvSpPr>
            <a:spLocks noGrp="true"/>
          </p:cNvSpPr>
          <p:nvPr>
            <p:ph type="sldNum" sz="quarter" idx="4"/>
          </p:nvPr>
        </p:nvSpPr>
        <p:spPr>
          <a:xfrm>
            <a:off x="10431176" y="6309360"/>
            <a:ext cx="1463040" cy="274320"/>
          </a:xfrm>
          <a:prstGeom prst="rect">
            <a:avLst/>
          </a:prstGeom>
        </p:spPr>
        <p:txBody>
          <a:bodyPr vert="horz" lIns="91440" tIns="45720" rIns="91440" bIns="45720" rtlCol="0" anchor="b"/>
          <a:lstStyle>
            <a:lvl1pPr algn="r">
              <a:defRPr sz="900">
                <a:solidFill>
                  <a:schemeClr val="tx1">
                    <a:lumMod val="75000"/>
                    <a:lumOff val="25000"/>
                  </a:schemeClr>
                </a:solidFill>
              </a:defRPr>
            </a:lvl1pPr>
          </a:lstStyle>
          <a:p>
            <a:pPr>
              <a:defRPr/>
            </a:pPr>
            <a:fld id="{DE0200C9-3D99-4FBA-89F7-326A73B810C8}" type="slidenum">
              <a:rPr lang="en-US" altLang="zh-CN" smtClean="0"/>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8194" name="Rectangle 2"/>
          <p:cNvSpPr>
            <a:spLocks noGrp="true" noChangeArrowheads="true"/>
          </p:cNvSpPr>
          <p:nvPr>
            <p:ph type="ctrTitle"/>
          </p:nvPr>
        </p:nvSpPr>
        <p:spPr>
          <a:xfrm>
            <a:off x="1475740" y="1920875"/>
            <a:ext cx="9316720" cy="1332230"/>
          </a:xfrm>
        </p:spPr>
        <p:txBody>
          <a:bodyPr/>
          <a:lstStyle/>
          <a:p>
            <a:pPr algn="ctr" eaLnBrk="1" hangingPunct="1"/>
            <a:r>
              <a:rPr sz="3600" cap="none" dirty="0">
                <a:solidFill>
                  <a:schemeClr val="tx1">
                    <a:lumMod val="85000"/>
                    <a:lumOff val="15000"/>
                  </a:schemeClr>
                </a:solidFill>
                <a:uFillTx/>
                <a:latin typeface="微软雅黑" panose="020B0503020204020204" charset="-122"/>
                <a:ea typeface="微软雅黑" panose="020B0503020204020204" charset="-122"/>
                <a:cs typeface="Times New Roman" panose="02020603050405020304" pitchFamily="18" charset="0"/>
              </a:rPr>
              <a:t>Natural Language Processing With Python</a:t>
            </a:r>
            <a:endParaRPr sz="3600" cap="none" dirty="0">
              <a:solidFill>
                <a:schemeClr val="tx1">
                  <a:lumMod val="85000"/>
                  <a:lumOff val="15000"/>
                </a:schemeClr>
              </a:solidFill>
              <a:uFillTx/>
              <a:latin typeface="微软雅黑" panose="020B0503020204020204" charset="-122"/>
              <a:ea typeface="微软雅黑" panose="020B0503020204020204" charset="-122"/>
              <a:cs typeface="Times New Roman" panose="02020603050405020304" pitchFamily="18" charset="0"/>
            </a:endParaRPr>
          </a:p>
        </p:txBody>
      </p:sp>
      <p:sp>
        <p:nvSpPr>
          <p:cNvPr id="8195" name="Rectangle 3"/>
          <p:cNvSpPr>
            <a:spLocks noGrp="true" noChangeArrowheads="true"/>
          </p:cNvSpPr>
          <p:nvPr>
            <p:ph type="subTitle" idx="1"/>
          </p:nvPr>
        </p:nvSpPr>
        <p:spPr>
          <a:xfrm>
            <a:off x="3100070" y="3319145"/>
            <a:ext cx="6282690" cy="751840"/>
          </a:xfrm>
        </p:spPr>
        <p:txBody>
          <a:bodyPr>
            <a:noAutofit/>
          </a:bodyPr>
          <a:lstStyle/>
          <a:p>
            <a:pPr algn="ctr" eaLnBrk="1" hangingPunct="1">
              <a:lnSpc>
                <a:spcPct val="150000"/>
              </a:lnSpc>
            </a:pPr>
            <a:r>
              <a:rPr lang="en-US" altLang="zh-CN" sz="2000" dirty="0">
                <a:latin typeface="微软雅黑" panose="020B0503020204020204" charset="-122"/>
                <a:ea typeface="微软雅黑" panose="020B0503020204020204" charset="-122"/>
                <a:cs typeface="Times New Roman" panose="02020603050405020304" pitchFamily="18" charset="0"/>
              </a:rPr>
              <a:t>Chapter1-</a:t>
            </a:r>
            <a:r>
              <a:rPr lang="zh-CN" altLang="en-US" sz="2000" dirty="0">
                <a:latin typeface="微软雅黑" panose="020B0503020204020204" charset="-122"/>
                <a:ea typeface="微软雅黑" panose="020B0503020204020204" charset="-122"/>
                <a:cs typeface="Times New Roman" panose="02020603050405020304" pitchFamily="18" charset="0"/>
              </a:rPr>
              <a:t>Language Processing and Python</a:t>
            </a:r>
            <a:endParaRPr lang="zh-CN" altLang="en-US" sz="2000" dirty="0">
              <a:latin typeface="微软雅黑" panose="020B0503020204020204" charset="-122"/>
              <a:ea typeface="微软雅黑" panose="020B0503020204020204" charset="-122"/>
              <a:cs typeface="Times New Roman" panose="02020603050405020304" pitchFamily="18" charset="0"/>
            </a:endParaRPr>
          </a:p>
        </p:txBody>
      </p:sp>
      <p:pic>
        <p:nvPicPr>
          <p:cNvPr id="3" name="44B7C0F4-79DB-4F8B-9303-0E098D69D8BE-1" descr="qt_temp"/>
          <p:cNvPicPr>
            <a:picLocks noChangeAspect="true"/>
          </p:cNvPicPr>
          <p:nvPr/>
        </p:nvPicPr>
        <p:blipFill>
          <a:blip r:embed="rId1"/>
          <a:stretch>
            <a:fillRect/>
          </a:stretch>
        </p:blipFill>
        <p:spPr>
          <a:xfrm>
            <a:off x="59055" y="5577205"/>
            <a:ext cx="1246505" cy="1246505"/>
          </a:xfrm>
          <a:prstGeom prst="rect">
            <a:avLst/>
          </a:prstGeom>
        </p:spPr>
      </p:pic>
      <p:sp>
        <p:nvSpPr>
          <p:cNvPr id="4" name="Rectangle 3"/>
          <p:cNvSpPr>
            <a:spLocks noGrp="true" noChangeArrowheads="true"/>
          </p:cNvSpPr>
          <p:nvPr/>
        </p:nvSpPr>
        <p:spPr>
          <a:xfrm>
            <a:off x="3100070" y="4306570"/>
            <a:ext cx="6068695" cy="963930"/>
          </a:xfrm>
          <a:prstGeom prst="rect">
            <a:avLst/>
          </a:prstGeom>
        </p:spPr>
        <p:txBody>
          <a:bodyPr vert="horz" lIns="91440" tIns="45720" rIns="91440" bIns="45720" rtlCol="0"/>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anose="02020404030301010803" pitchFamily="18" charset="0"/>
              <a:buNone/>
              <a:defRPr sz="14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9pPr>
          </a:lstStyle>
          <a:p>
            <a:pPr algn="ctr" eaLnBrk="1" hangingPunct="1">
              <a:lnSpc>
                <a:spcPct val="150000"/>
              </a:lnSpc>
            </a:pPr>
            <a:r>
              <a:rPr lang="en-US" altLang="zh-CN" sz="1600" dirty="0">
                <a:latin typeface="微软雅黑" panose="020B0503020204020204" charset="-122"/>
                <a:ea typeface="微软雅黑" panose="020B0503020204020204" charset="-122"/>
                <a:cs typeface="Times New Roman" panose="02020603050405020304" pitchFamily="18" charset="0"/>
              </a:rPr>
              <a:t>Jianzhang Zhang</a:t>
            </a:r>
            <a:endParaRPr lang="en-US" altLang="zh-CN" sz="1600" dirty="0">
              <a:latin typeface="微软雅黑" panose="020B0503020204020204" charset="-122"/>
              <a:ea typeface="微软雅黑" panose="020B0503020204020204" charset="-122"/>
              <a:cs typeface="Times New Roman" panose="02020603050405020304" pitchFamily="18" charset="0"/>
            </a:endParaRPr>
          </a:p>
          <a:p>
            <a:pPr algn="ctr" eaLnBrk="1" hangingPunct="1">
              <a:lnSpc>
                <a:spcPct val="150000"/>
              </a:lnSpc>
            </a:pPr>
            <a:r>
              <a:rPr lang="en-US" altLang="en-US" sz="1600" dirty="0">
                <a:latin typeface="微软雅黑" panose="020B0503020204020204" charset="-122"/>
                <a:ea typeface="微软雅黑" panose="020B0503020204020204" charset="-122"/>
                <a:cs typeface="Times New Roman" panose="02020603050405020304" pitchFamily="18" charset="0"/>
              </a:rPr>
              <a:t>jianzhang.zhang@foxmail.com</a:t>
            </a:r>
            <a:endParaRPr lang="en-US" altLang="en-US" sz="16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063865" cy="93662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1.2   Getting Started with NLTK </a:t>
            </a:r>
            <a:r>
              <a:rPr lang="en-US" altLang="en-US" dirty="0" smtClean="0">
                <a:solidFill>
                  <a:schemeClr val="tx1"/>
                </a:solidFill>
                <a:latin typeface="微软雅黑" panose="020B0503020204020204" charset="-122"/>
                <a:ea typeface="微软雅黑" panose="020B0503020204020204" charset="-122"/>
              </a:rPr>
              <a:t>(contd.)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3152775" y="2384425"/>
            <a:ext cx="6019800" cy="2876550"/>
          </a:xfrm>
          <a:prstGeom prst="rect">
            <a:avLst/>
          </a:prstGeom>
        </p:spPr>
      </p:pic>
      <p:pic>
        <p:nvPicPr>
          <p:cNvPr id="9" name="图片 8"/>
          <p:cNvPicPr>
            <a:picLocks noChangeAspect="true"/>
          </p:cNvPicPr>
          <p:nvPr/>
        </p:nvPicPr>
        <p:blipFill>
          <a:blip r:embed="rId2"/>
          <a:stretch>
            <a:fillRect/>
          </a:stretch>
        </p:blipFill>
        <p:spPr>
          <a:xfrm>
            <a:off x="3121025" y="1327150"/>
            <a:ext cx="6051550" cy="926465"/>
          </a:xfrm>
          <a:prstGeom prst="rect">
            <a:avLst/>
          </a:prstGeom>
        </p:spPr>
      </p:pic>
      <p:pic>
        <p:nvPicPr>
          <p:cNvPr id="10" name="图片 9"/>
          <p:cNvPicPr>
            <a:picLocks noChangeAspect="true"/>
          </p:cNvPicPr>
          <p:nvPr/>
        </p:nvPicPr>
        <p:blipFill>
          <a:blip r:embed="rId3"/>
          <a:stretch>
            <a:fillRect/>
          </a:stretch>
        </p:blipFill>
        <p:spPr>
          <a:xfrm>
            <a:off x="3152775" y="5330825"/>
            <a:ext cx="6019165" cy="125285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1.3   Searching Text</a:t>
            </a:r>
            <a:endParaRPr altLang="zh-CN"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332230"/>
            <a:ext cx="10694035" cy="506857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E</a:t>
            </a:r>
            <a:r>
              <a:rPr lang="en-US" sz="2400" dirty="0">
                <a:latin typeface="微软雅黑" panose="020B0503020204020204" charset="-122"/>
                <a:ea typeface="微软雅黑" panose="020B0503020204020204" charset="-122"/>
                <a:cs typeface="Times New Roman" panose="02020603050405020304" pitchFamily="18" charset="0"/>
              </a:rPr>
              <a:t>xamine the context of a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Examibe how words have been used differently over time</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Help you find proper words to be used when wring your own course paper or something else</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2366010" y="2057400"/>
            <a:ext cx="8048625" cy="27432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1.3   Searching Text</a:t>
            </a:r>
            <a:r>
              <a:rPr lang="en-US" altLang="en-US" dirty="0" smtClean="0">
                <a:solidFill>
                  <a:schemeClr val="tx1"/>
                </a:solidFill>
                <a:latin typeface="微软雅黑" panose="020B0503020204020204" charset="-122"/>
                <a:ea typeface="微软雅黑" panose="020B0503020204020204" charset="-122"/>
              </a:rPr>
              <a:t> (contd.)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332230"/>
            <a:ext cx="10694035" cy="520255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H</a:t>
            </a:r>
            <a:r>
              <a:rPr lang="en-US" sz="2400" dirty="0">
                <a:latin typeface="微软雅黑" panose="020B0503020204020204" charset="-122"/>
                <a:ea typeface="微软雅黑" panose="020B0503020204020204" charset="-122"/>
                <a:cs typeface="Times New Roman" panose="02020603050405020304" pitchFamily="18" charset="0"/>
              </a:rPr>
              <a:t>ave a new sense of the richness and diversity of language</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Find words in the similar context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i="1" dirty="0">
                <a:latin typeface="微软雅黑" panose="020B0503020204020204" charset="-122"/>
                <a:ea typeface="微软雅黑" panose="020B0503020204020204" charset="-122"/>
                <a:cs typeface="Times New Roman" panose="02020603050405020304" pitchFamily="18" charset="0"/>
              </a:rPr>
              <a:t>Austen</a:t>
            </a:r>
            <a:r>
              <a:rPr lang="en-US" altLang="en-US" sz="2400" dirty="0">
                <a:latin typeface="微软雅黑" panose="020B0503020204020204" charset="-122"/>
                <a:ea typeface="微软雅黑" panose="020B0503020204020204" charset="-122"/>
                <a:cs typeface="Times New Roman" panose="02020603050405020304" pitchFamily="18" charset="0"/>
              </a:rPr>
              <a:t> uses this word quite differently from </a:t>
            </a:r>
            <a:r>
              <a:rPr lang="en-US" altLang="en-US" sz="2400" i="1" dirty="0">
                <a:latin typeface="微软雅黑" panose="020B0503020204020204" charset="-122"/>
                <a:ea typeface="微软雅黑" panose="020B0503020204020204" charset="-122"/>
                <a:cs typeface="Times New Roman" panose="02020603050405020304" pitchFamily="18" charset="0"/>
              </a:rPr>
              <a:t>Melville</a:t>
            </a:r>
            <a:endParaRPr lang="en-US" altLang="en-US" sz="24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Examine the contexts that are shared by two or more words</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2598420" y="2543175"/>
            <a:ext cx="6867525" cy="1590675"/>
          </a:xfrm>
          <a:prstGeom prst="rect">
            <a:avLst/>
          </a:prstGeom>
        </p:spPr>
      </p:pic>
      <p:pic>
        <p:nvPicPr>
          <p:cNvPr id="9" name="图片 8"/>
          <p:cNvPicPr>
            <a:picLocks noChangeAspect="true"/>
          </p:cNvPicPr>
          <p:nvPr/>
        </p:nvPicPr>
        <p:blipFill>
          <a:blip r:embed="rId2"/>
          <a:stretch>
            <a:fillRect/>
          </a:stretch>
        </p:blipFill>
        <p:spPr>
          <a:xfrm>
            <a:off x="2839720" y="5022850"/>
            <a:ext cx="6384925" cy="86741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1.3   Searching Text</a:t>
            </a:r>
            <a:r>
              <a:rPr lang="en-US" altLang="en-US" dirty="0" smtClean="0">
                <a:solidFill>
                  <a:schemeClr val="tx1"/>
                </a:solidFill>
                <a:latin typeface="微软雅黑" panose="020B0503020204020204" charset="-122"/>
                <a:ea typeface="微软雅黑" panose="020B0503020204020204" charset="-122"/>
              </a:rPr>
              <a:t> (contd.)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D</a:t>
            </a:r>
            <a:r>
              <a:rPr lang="en-US" sz="2400" dirty="0">
                <a:latin typeface="微软雅黑" panose="020B0503020204020204" charset="-122"/>
                <a:ea typeface="微软雅黑" panose="020B0503020204020204" charset="-122"/>
                <a:cs typeface="Times New Roman" panose="02020603050405020304" pitchFamily="18" charset="0"/>
              </a:rPr>
              <a:t>etermine the location of a word in the text</a:t>
            </a:r>
            <a:r>
              <a:rPr lang="en-US" altLang="en-US" sz="2400" dirty="0">
                <a:latin typeface="微软雅黑" panose="020B0503020204020204" charset="-122"/>
                <a:ea typeface="微软雅黑" panose="020B0503020204020204" charset="-122"/>
                <a:cs typeface="Times New Roman" panose="02020603050405020304" pitchFamily="18" charset="0"/>
              </a:rPr>
              <a:t> using a dispersion plot</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79730" indent="-342900" algn="l">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Lexical Dispersion Plot for Words in U.S. Presidential Inaugural Addresses: This can be used to investigate changes in language use over time.</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79730" indent="-34290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2350770" y="1791335"/>
            <a:ext cx="7810500" cy="34290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1.3   Searching Text</a:t>
            </a:r>
            <a:r>
              <a:rPr lang="en-US" altLang="en-US" dirty="0" smtClean="0">
                <a:solidFill>
                  <a:schemeClr val="tx1"/>
                </a:solidFill>
                <a:latin typeface="微软雅黑" panose="020B0503020204020204" charset="-122"/>
                <a:ea typeface="微软雅黑" panose="020B0503020204020204" charset="-122"/>
              </a:rPr>
              <a:t> (contd.)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G</a:t>
            </a:r>
            <a:r>
              <a:rPr lang="en-US" sz="2400" dirty="0">
                <a:latin typeface="微软雅黑" panose="020B0503020204020204" charset="-122"/>
                <a:ea typeface="微软雅黑" panose="020B0503020204020204" charset="-122"/>
                <a:cs typeface="Times New Roman" panose="02020603050405020304" pitchFamily="18" charset="0"/>
              </a:rPr>
              <a:t>enerat</a:t>
            </a:r>
            <a:r>
              <a:rPr lang="en-US" altLang="en-US" sz="2400" dirty="0">
                <a:latin typeface="微软雅黑" panose="020B0503020204020204" charset="-122"/>
                <a:ea typeface="微软雅黑" panose="020B0503020204020204" charset="-122"/>
                <a:cs typeface="Times New Roman" panose="02020603050405020304" pitchFamily="18" charset="0"/>
              </a:rPr>
              <a:t>e</a:t>
            </a:r>
            <a:r>
              <a:rPr lang="en-US" sz="2400" dirty="0">
                <a:latin typeface="微软雅黑" panose="020B0503020204020204" charset="-122"/>
                <a:ea typeface="微软雅黑" panose="020B0503020204020204" charset="-122"/>
                <a:cs typeface="Times New Roman" panose="02020603050405020304" pitchFamily="18" charset="0"/>
              </a:rPr>
              <a:t> some random text in the various styles we have just seen</a:t>
            </a:r>
            <a:r>
              <a:rPr lang="en-US" altLang="en-US" sz="2400" dirty="0">
                <a:latin typeface="微软雅黑" panose="020B0503020204020204" charset="-122"/>
                <a:ea typeface="微软雅黑" panose="020B0503020204020204" charset="-122"/>
                <a:cs typeface="Times New Roman" panose="02020603050405020304" pitchFamily="18" charset="0"/>
              </a:rPr>
              <a:t> just for fun</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2099945" y="2761615"/>
            <a:ext cx="8406130" cy="194246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1.4   Counting Vocabulary</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Count the words in a text in a variety of useful ways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Finding out the length of a text from start to finish</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token</a:t>
            </a:r>
            <a:r>
              <a:rPr lang="en-US" sz="2400" dirty="0">
                <a:latin typeface="微软雅黑" panose="020B0503020204020204" charset="-122"/>
                <a:ea typeface="微软雅黑" panose="020B0503020204020204" charset="-122"/>
                <a:cs typeface="Times New Roman" panose="02020603050405020304" pitchFamily="18" charset="0"/>
              </a:rPr>
              <a:t> is the technical name for a sequence of characters — such as </a:t>
            </a:r>
            <a:r>
              <a:rPr lang="en-US" sz="2400" i="1" dirty="0">
                <a:latin typeface="微软雅黑" panose="020B0503020204020204" charset="-122"/>
                <a:ea typeface="微软雅黑" panose="020B0503020204020204" charset="-122"/>
                <a:cs typeface="Times New Roman" panose="02020603050405020304" pitchFamily="18" charset="0"/>
              </a:rPr>
              <a:t>hairy</a:t>
            </a:r>
            <a:r>
              <a:rPr lang="en-US" sz="2400" dirty="0">
                <a:latin typeface="微软雅黑" panose="020B0503020204020204" charset="-122"/>
                <a:ea typeface="微软雅黑" panose="020B0503020204020204" charset="-122"/>
                <a:cs typeface="Times New Roman" panose="02020603050405020304" pitchFamily="18" charset="0"/>
              </a:rPr>
              <a:t>, </a:t>
            </a:r>
            <a:r>
              <a:rPr lang="en-US" sz="2400" i="1" dirty="0">
                <a:latin typeface="微软雅黑" panose="020B0503020204020204" charset="-122"/>
                <a:ea typeface="微软雅黑" panose="020B0503020204020204" charset="-122"/>
                <a:cs typeface="Times New Roman" panose="02020603050405020304" pitchFamily="18" charset="0"/>
              </a:rPr>
              <a:t>his</a:t>
            </a:r>
            <a:r>
              <a:rPr lang="en-US" sz="2400" dirty="0">
                <a:latin typeface="微软雅黑" panose="020B0503020204020204" charset="-122"/>
                <a:ea typeface="微软雅黑" panose="020B0503020204020204" charset="-122"/>
                <a:cs typeface="Times New Roman" panose="02020603050405020304" pitchFamily="18" charset="0"/>
              </a:rPr>
              <a:t>, or </a:t>
            </a:r>
            <a:r>
              <a:rPr lang="en-US" sz="2400" i="1" dirty="0">
                <a:latin typeface="微软雅黑" panose="020B0503020204020204" charset="-122"/>
                <a:ea typeface="微软雅黑" panose="020B0503020204020204" charset="-122"/>
                <a:cs typeface="Times New Roman" panose="02020603050405020304" pitchFamily="18" charset="0"/>
              </a:rPr>
              <a:t>:)</a:t>
            </a:r>
            <a:r>
              <a:rPr lang="en-US" sz="2400" dirty="0">
                <a:latin typeface="微软雅黑" panose="020B0503020204020204" charset="-122"/>
                <a:ea typeface="微软雅黑" panose="020B0503020204020204" charset="-122"/>
                <a:cs typeface="Times New Roman" panose="02020603050405020304" pitchFamily="18" charset="0"/>
              </a:rPr>
              <a:t> — that we want to treat as a group</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The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vocabulary</a:t>
            </a:r>
            <a:r>
              <a:rPr lang="en-US" sz="2400" dirty="0">
                <a:latin typeface="微软雅黑" panose="020B0503020204020204" charset="-122"/>
                <a:ea typeface="微软雅黑" panose="020B0503020204020204" charset="-122"/>
                <a:cs typeface="Times New Roman" panose="02020603050405020304" pitchFamily="18" charset="0"/>
              </a:rPr>
              <a:t> of a text is just the </a:t>
            </a:r>
            <a:r>
              <a:rPr lang="en-US" sz="2400" i="1" dirty="0">
                <a:latin typeface="微软雅黑" panose="020B0503020204020204" charset="-122"/>
                <a:ea typeface="微软雅黑" panose="020B0503020204020204" charset="-122"/>
                <a:cs typeface="Times New Roman" panose="02020603050405020304" pitchFamily="18" charset="0"/>
              </a:rPr>
              <a:t>set</a:t>
            </a:r>
            <a:r>
              <a:rPr lang="en-US" sz="2400" dirty="0">
                <a:latin typeface="微软雅黑" panose="020B0503020204020204" charset="-122"/>
                <a:ea typeface="微软雅黑" panose="020B0503020204020204" charset="-122"/>
                <a:cs typeface="Times New Roman" panose="02020603050405020304" pitchFamily="18" charset="0"/>
              </a:rPr>
              <a:t> of tokens that it uses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word type</a:t>
            </a:r>
            <a:r>
              <a:rPr lang="en-US" sz="2400" dirty="0">
                <a:latin typeface="微软雅黑" panose="020B0503020204020204" charset="-122"/>
                <a:ea typeface="微软雅黑" panose="020B0503020204020204" charset="-122"/>
                <a:cs typeface="Times New Roman" panose="02020603050405020304" pitchFamily="18" charset="0"/>
              </a:rPr>
              <a:t> is the form or spelling of the word independently of its specific occurrences in a text — that is, the word considered as a unique item of vocabulary</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Calculate a measure of the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lexical richness</a:t>
            </a:r>
            <a:r>
              <a:rPr lang="en-US" sz="2400" dirty="0">
                <a:latin typeface="微软雅黑" panose="020B0503020204020204" charset="-122"/>
                <a:ea typeface="微软雅黑" panose="020B0503020204020204" charset="-122"/>
                <a:cs typeface="Times New Roman" panose="02020603050405020304" pitchFamily="18" charset="0"/>
              </a:rPr>
              <a:t> of the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How often a word occurs in a text, and compute what percentage of the text is taken up by a specific word</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1.4   Counting Vocabulary </a:t>
            </a:r>
            <a:r>
              <a:rPr lang="en-US" altLang="en-US" dirty="0" smtClean="0">
                <a:solidFill>
                  <a:schemeClr val="tx1"/>
                </a:solidFill>
                <a:latin typeface="微软雅黑" panose="020B0503020204020204" charset="-122"/>
                <a:ea typeface="微软雅黑" panose="020B0503020204020204" charset="-122"/>
              </a:rPr>
              <a:t>(contd.)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Lexical Diversity of Various Genres in the Brown Corpus</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2646045" y="2412365"/>
            <a:ext cx="6899275" cy="224282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879600" y="2955925"/>
            <a:ext cx="9037320" cy="94551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smtClean="0">
                <a:solidFill>
                  <a:schemeClr val="tx1"/>
                </a:solidFill>
                <a:latin typeface="微软雅黑" panose="020B0503020204020204" charset="-122"/>
                <a:ea typeface="微软雅黑" panose="020B0503020204020204" charset="-122"/>
                <a:sym typeface="+mn-ea"/>
              </a:rPr>
              <a:t>2   A Closer Look at Python: Texts as Lists of Words</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951595" cy="887095"/>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sz="2800" dirty="0" smtClean="0">
                <a:solidFill>
                  <a:schemeClr val="tx1"/>
                </a:solidFill>
                <a:latin typeface="微软雅黑" panose="020B0503020204020204" charset="-122"/>
                <a:ea typeface="微软雅黑" panose="020B0503020204020204" charset="-122"/>
              </a:rPr>
              <a:t>2   A Closer Look at Python: Texts as Lists of Words</a:t>
            </a:r>
            <a:endParaRPr sz="2800"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Lists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Indexing Lists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Variables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Strings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879600" y="2955925"/>
            <a:ext cx="8432800" cy="94551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3   Computing with Language: Simple Statistics</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347345" y="1259205"/>
            <a:ext cx="11475720" cy="4680585"/>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true"/>
          <p:nvPr/>
        </p:nvSpPr>
        <p:spPr>
          <a:xfrm>
            <a:off x="1955165" y="1585595"/>
            <a:ext cx="8616950" cy="3578860"/>
          </a:xfrm>
          <a:prstGeom prst="rect">
            <a:avLst/>
          </a:prstGeom>
          <a:noFill/>
        </p:spPr>
        <p:txBody>
          <a:bodyPr wrap="square" rtlCol="0">
            <a:spAutoFit/>
          </a:bodyPr>
          <a:p>
            <a:pPr indent="0" fontAlgn="auto">
              <a:lnSpc>
                <a:spcPct val="180000"/>
              </a:lnSpc>
            </a:pPr>
            <a:r>
              <a:rPr lang="zh-CN" altLang="en-US">
                <a:latin typeface="微软雅黑" panose="020B0503020204020204" charset="-122"/>
                <a:ea typeface="微软雅黑" panose="020B0503020204020204" charset="-122"/>
                <a:cs typeface="微软雅黑" panose="020B0503020204020204" charset="-122"/>
              </a:rPr>
              <a:t>根据教学大纲要求，本课程的考核办法为：</a:t>
            </a:r>
            <a:endParaRPr lang="zh-CN" altLang="en-US">
              <a:latin typeface="微软雅黑" panose="020B0503020204020204" charset="-122"/>
              <a:ea typeface="微软雅黑" panose="020B0503020204020204" charset="-122"/>
              <a:cs typeface="微软雅黑" panose="020B0503020204020204" charset="-122"/>
            </a:endParaRPr>
          </a:p>
          <a:p>
            <a:pPr indent="0" algn="ctr" fontAlgn="auto">
              <a:lnSpc>
                <a:spcPct val="180000"/>
              </a:lnSpc>
            </a:pPr>
            <a:r>
              <a:rPr lang="zh-CN" altLang="en-US" b="1">
                <a:latin typeface="微软雅黑" panose="020B0503020204020204" charset="-122"/>
                <a:ea typeface="微软雅黑" panose="020B0503020204020204" charset="-122"/>
                <a:cs typeface="微软雅黑" panose="020B0503020204020204" charset="-122"/>
              </a:rPr>
              <a:t>总评</a:t>
            </a:r>
            <a:r>
              <a:rPr lang="en-US" altLang="zh-CN" b="1">
                <a:latin typeface="微软雅黑" panose="020B0503020204020204" charset="-122"/>
                <a:ea typeface="微软雅黑" panose="020B0503020204020204" charset="-122"/>
                <a:cs typeface="微软雅黑" panose="020B0503020204020204" charset="-122"/>
              </a:rPr>
              <a:t> = </a:t>
            </a:r>
            <a:r>
              <a:rPr lang="zh-CN" altLang="en-US" b="1">
                <a:latin typeface="微软雅黑" panose="020B0503020204020204" charset="-122"/>
                <a:ea typeface="微软雅黑" panose="020B0503020204020204" charset="-122"/>
                <a:cs typeface="微软雅黑" panose="020B0503020204020204" charset="-122"/>
              </a:rPr>
              <a:t>期末成绩</a:t>
            </a:r>
            <a:r>
              <a:rPr lang="en-US" altLang="zh-CN" b="1">
                <a:latin typeface="微软雅黑" panose="020B0503020204020204" charset="-122"/>
                <a:ea typeface="微软雅黑" panose="020B0503020204020204" charset="-122"/>
                <a:cs typeface="微软雅黑" panose="020B0503020204020204" charset="-122"/>
              </a:rPr>
              <a:t> </a:t>
            </a:r>
            <a:r>
              <a:rPr lang="zh-CN" altLang="en-US" b="1">
                <a:latin typeface="微软雅黑" panose="020B0503020204020204" charset="-122"/>
                <a:ea typeface="微软雅黑" panose="020B0503020204020204" charset="-122"/>
                <a:cs typeface="微软雅黑" panose="020B0503020204020204" charset="-122"/>
              </a:rPr>
              <a:t>×</a:t>
            </a:r>
            <a:r>
              <a:rPr lang="en-US" altLang="zh-CN" b="1">
                <a:latin typeface="微软雅黑" panose="020B0503020204020204" charset="-122"/>
                <a:ea typeface="微软雅黑" panose="020B0503020204020204" charset="-122"/>
                <a:cs typeface="微软雅黑" panose="020B0503020204020204" charset="-122"/>
              </a:rPr>
              <a:t> </a:t>
            </a:r>
            <a:r>
              <a:rPr lang="en-US" altLang="zh-CN" b="1" u="sng">
                <a:latin typeface="微软雅黑" panose="020B0503020204020204" charset="-122"/>
                <a:ea typeface="微软雅黑" panose="020B0503020204020204" charset="-122"/>
                <a:cs typeface="微软雅黑" panose="020B0503020204020204" charset="-122"/>
              </a:rPr>
              <a:t>     50    </a:t>
            </a:r>
            <a:r>
              <a:rPr lang="en-US" altLang="zh-CN" b="1">
                <a:latin typeface="微软雅黑" panose="020B0503020204020204" charset="-122"/>
                <a:ea typeface="微软雅黑" panose="020B0503020204020204" charset="-122"/>
                <a:cs typeface="微软雅黑" panose="020B0503020204020204" charset="-122"/>
              </a:rPr>
              <a:t> % + </a:t>
            </a:r>
            <a:r>
              <a:rPr lang="zh-CN" altLang="en-US" b="1">
                <a:latin typeface="微软雅黑" panose="020B0503020204020204" charset="-122"/>
                <a:ea typeface="微软雅黑" panose="020B0503020204020204" charset="-122"/>
                <a:cs typeface="微软雅黑" panose="020B0503020204020204" charset="-122"/>
              </a:rPr>
              <a:t>平时成绩</a:t>
            </a:r>
            <a:r>
              <a:rPr lang="en-US" altLang="zh-CN" b="1">
                <a:latin typeface="微软雅黑" panose="020B0503020204020204" charset="-122"/>
                <a:ea typeface="微软雅黑" panose="020B0503020204020204" charset="-122"/>
                <a:cs typeface="微软雅黑" panose="020B0503020204020204" charset="-122"/>
              </a:rPr>
              <a:t> </a:t>
            </a:r>
            <a:r>
              <a:rPr lang="zh-CN" altLang="en-US" b="1">
                <a:latin typeface="微软雅黑" panose="020B0503020204020204" charset="-122"/>
                <a:ea typeface="微软雅黑" panose="020B0503020204020204" charset="-122"/>
                <a:cs typeface="微软雅黑" panose="020B0503020204020204" charset="-122"/>
              </a:rPr>
              <a:t>×</a:t>
            </a:r>
            <a:r>
              <a:rPr lang="en-US" altLang="zh-CN" b="1">
                <a:latin typeface="微软雅黑" panose="020B0503020204020204" charset="-122"/>
                <a:ea typeface="微软雅黑" panose="020B0503020204020204" charset="-122"/>
                <a:cs typeface="微软雅黑" panose="020B0503020204020204" charset="-122"/>
              </a:rPr>
              <a:t>  </a:t>
            </a:r>
            <a:r>
              <a:rPr lang="en-US" altLang="zh-CN" b="1" u="sng">
                <a:latin typeface="微软雅黑" panose="020B0503020204020204" charset="-122"/>
                <a:ea typeface="微软雅黑" panose="020B0503020204020204" charset="-122"/>
                <a:cs typeface="微软雅黑" panose="020B0503020204020204" charset="-122"/>
              </a:rPr>
              <a:t>    50   </a:t>
            </a:r>
            <a:r>
              <a:rPr lang="en-US" altLang="zh-CN" b="1">
                <a:latin typeface="微软雅黑" panose="020B0503020204020204" charset="-122"/>
                <a:ea typeface="微软雅黑" panose="020B0503020204020204" charset="-122"/>
                <a:cs typeface="微软雅黑" panose="020B0503020204020204" charset="-122"/>
              </a:rPr>
              <a:t>%</a:t>
            </a:r>
            <a:r>
              <a:rPr lang="zh-CN" altLang="en-US" b="1">
                <a:latin typeface="微软雅黑" panose="020B0503020204020204" charset="-122"/>
                <a:ea typeface="微软雅黑" panose="020B0503020204020204" charset="-122"/>
                <a:cs typeface="微软雅黑" panose="020B0503020204020204" charset="-122"/>
              </a:rPr>
              <a:t>。</a:t>
            </a:r>
            <a:endParaRPr lang="zh-CN" altLang="en-US" b="1">
              <a:latin typeface="微软雅黑" panose="020B0503020204020204" charset="-122"/>
              <a:ea typeface="微软雅黑" panose="020B0503020204020204" charset="-122"/>
              <a:cs typeface="微软雅黑" panose="020B0503020204020204" charset="-122"/>
            </a:endParaRPr>
          </a:p>
          <a:p>
            <a:pPr indent="0" fontAlgn="auto">
              <a:lnSpc>
                <a:spcPct val="180000"/>
              </a:lnSpc>
            </a:pPr>
            <a:r>
              <a:rPr lang="en-US" altLang="zh-CN" b="1">
                <a:latin typeface="微软雅黑" panose="020B0503020204020204" charset="-122"/>
                <a:ea typeface="微软雅黑" panose="020B0503020204020204" charset="-122"/>
                <a:cs typeface="微软雅黑" panose="020B0503020204020204" charset="-122"/>
              </a:rPr>
              <a:t>1.</a:t>
            </a:r>
            <a:r>
              <a:rPr lang="zh-CN" altLang="en-US" b="1">
                <a:latin typeface="微软雅黑" panose="020B0503020204020204" charset="-122"/>
                <a:ea typeface="微软雅黑" panose="020B0503020204020204" charset="-122"/>
                <a:cs typeface="微软雅黑" panose="020B0503020204020204" charset="-122"/>
              </a:rPr>
              <a:t>期末考核方法：</a:t>
            </a:r>
            <a:r>
              <a:rPr lang="zh-CN" altLang="en-US">
                <a:latin typeface="微软雅黑" panose="020B0503020204020204" charset="-122"/>
                <a:ea typeface="微软雅黑" panose="020B0503020204020204" charset="-122"/>
                <a:cs typeface="微软雅黑" panose="020B0503020204020204" charset="-122"/>
              </a:rPr>
              <a:t>闭卷考试</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80000"/>
              </a:lnSpc>
            </a:pPr>
            <a:r>
              <a:rPr lang="en-US" altLang="zh-CN" b="1">
                <a:latin typeface="微软雅黑" panose="020B0503020204020204" charset="-122"/>
                <a:ea typeface="微软雅黑" panose="020B0503020204020204" charset="-122"/>
                <a:cs typeface="微软雅黑" panose="020B0503020204020204" charset="-122"/>
              </a:rPr>
              <a:t>2.</a:t>
            </a:r>
            <a:r>
              <a:rPr lang="zh-CN" altLang="en-US" b="1">
                <a:latin typeface="微软雅黑" panose="020B0503020204020204" charset="-122"/>
                <a:ea typeface="微软雅黑" panose="020B0503020204020204" charset="-122"/>
                <a:cs typeface="微软雅黑" panose="020B0503020204020204" charset="-122"/>
              </a:rPr>
              <a:t>平时成绩</a:t>
            </a:r>
            <a:r>
              <a:rPr lang="zh-CN" altLang="en-US">
                <a:latin typeface="微软雅黑" panose="020B0503020204020204" charset="-122"/>
                <a:ea typeface="微软雅黑" panose="020B0503020204020204" charset="-122"/>
                <a:cs typeface="微软雅黑" panose="020B0503020204020204" charset="-122"/>
              </a:rPr>
              <a:t>由</a:t>
            </a:r>
            <a:r>
              <a:rPr lang="en-US" altLang="zh-CN" u="sng">
                <a:latin typeface="微软雅黑" panose="020B0503020204020204" charset="-122"/>
                <a:ea typeface="微软雅黑" panose="020B0503020204020204" charset="-122"/>
                <a:cs typeface="微软雅黑" panose="020B0503020204020204" charset="-122"/>
              </a:rPr>
              <a:t>  </a:t>
            </a:r>
            <a:r>
              <a:rPr lang="en-US" altLang="en-US" u="sng">
                <a:latin typeface="微软雅黑" panose="020B0503020204020204" charset="-122"/>
                <a:ea typeface="微软雅黑" panose="020B0503020204020204" charset="-122"/>
                <a:cs typeface="微软雅黑" panose="020B0503020204020204" charset="-122"/>
              </a:rPr>
              <a:t>3</a:t>
            </a:r>
            <a:r>
              <a:rPr lang="en-US" altLang="zh-CN" u="sng">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项构成，具体如下：</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80000"/>
              </a:lnSpc>
            </a:pP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1</a:t>
            </a:r>
            <a:r>
              <a:rPr lang="zh-CN" altLang="en-US">
                <a:latin typeface="微软雅黑" panose="020B0503020204020204" charset="-122"/>
                <a:ea typeface="微软雅黑" panose="020B0503020204020204" charset="-122"/>
                <a:cs typeface="微软雅黑" panose="020B0503020204020204" charset="-122"/>
              </a:rPr>
              <a:t>）</a:t>
            </a:r>
            <a:r>
              <a:rPr lang="en-US" altLang="zh-CN" u="sng">
                <a:latin typeface="微软雅黑" panose="020B0503020204020204" charset="-122"/>
                <a:ea typeface="微软雅黑" panose="020B0503020204020204" charset="-122"/>
                <a:cs typeface="微软雅黑" panose="020B0503020204020204" charset="-122"/>
              </a:rPr>
              <a:t>   </a:t>
            </a:r>
            <a:r>
              <a:rPr lang="zh-CN" altLang="en-US" u="sng">
                <a:latin typeface="微软雅黑" panose="020B0503020204020204" charset="-122"/>
                <a:ea typeface="微软雅黑" panose="020B0503020204020204" charset="-122"/>
                <a:cs typeface="微软雅黑" panose="020B0503020204020204" charset="-122"/>
              </a:rPr>
              <a:t>日常作业</a:t>
            </a:r>
            <a:r>
              <a:rPr lang="en-US" altLang="zh-CN" u="sng">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，占比</a:t>
            </a:r>
            <a:r>
              <a:rPr lang="en-US" altLang="zh-CN" u="sng">
                <a:latin typeface="微软雅黑" panose="020B0503020204020204" charset="-122"/>
                <a:ea typeface="微软雅黑" panose="020B0503020204020204" charset="-122"/>
                <a:cs typeface="微软雅黑" panose="020B0503020204020204" charset="-122"/>
              </a:rPr>
              <a:t> </a:t>
            </a:r>
            <a:r>
              <a:rPr lang="en-US" altLang="en-US" u="sng">
                <a:latin typeface="微软雅黑" panose="020B0503020204020204" charset="-122"/>
                <a:ea typeface="微软雅黑" panose="020B0503020204020204" charset="-122"/>
                <a:cs typeface="微软雅黑" panose="020B0503020204020204" charset="-122"/>
              </a:rPr>
              <a:t> </a:t>
            </a:r>
            <a:r>
              <a:rPr lang="en-US" altLang="zh-CN" u="sng">
                <a:latin typeface="微软雅黑" panose="020B0503020204020204" charset="-122"/>
                <a:ea typeface="微软雅黑" panose="020B0503020204020204" charset="-122"/>
                <a:cs typeface="微软雅黑" panose="020B0503020204020204" charset="-122"/>
              </a:rPr>
              <a:t>30  </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80000"/>
              </a:lnSpc>
            </a:pPr>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2</a:t>
            </a:r>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u="sng">
                <a:latin typeface="微软雅黑" panose="020B0503020204020204" charset="-122"/>
                <a:ea typeface="微软雅黑" panose="020B0503020204020204" charset="-122"/>
                <a:cs typeface="微软雅黑" panose="020B0503020204020204" charset="-122"/>
                <a:sym typeface="+mn-ea"/>
              </a:rPr>
              <a:t>   </a:t>
            </a:r>
            <a:r>
              <a:rPr lang="zh-CN" altLang="en-US" u="sng">
                <a:latin typeface="微软雅黑" panose="020B0503020204020204" charset="-122"/>
                <a:ea typeface="微软雅黑" panose="020B0503020204020204" charset="-122"/>
                <a:cs typeface="微软雅黑" panose="020B0503020204020204" charset="-122"/>
                <a:sym typeface="+mn-ea"/>
              </a:rPr>
              <a:t>考勤</a:t>
            </a:r>
            <a:r>
              <a:rPr lang="en-US" altLang="zh-CN" u="sng">
                <a:latin typeface="微软雅黑" panose="020B0503020204020204" charset="-122"/>
                <a:ea typeface="微软雅黑" panose="020B0503020204020204" charset="-122"/>
                <a:cs typeface="微软雅黑" panose="020B0503020204020204" charset="-122"/>
                <a:sym typeface="+mn-ea"/>
              </a:rPr>
              <a:t> </a:t>
            </a:r>
            <a:r>
              <a:rPr lang="en-US" altLang="en-US" u="sng">
                <a:latin typeface="微软雅黑" panose="020B0503020204020204" charset="-122"/>
                <a:ea typeface="微软雅黑" panose="020B0503020204020204" charset="-122"/>
                <a:cs typeface="微软雅黑" panose="020B0503020204020204" charset="-122"/>
                <a:sym typeface="+mn-ea"/>
              </a:rPr>
              <a:t> </a:t>
            </a:r>
            <a:r>
              <a:rPr lang="en-US" altLang="zh-CN" u="sng">
                <a:latin typeface="微软雅黑" panose="020B0503020204020204" charset="-122"/>
                <a:ea typeface="微软雅黑" panose="020B0503020204020204" charset="-122"/>
                <a:cs typeface="微软雅黑" panose="020B0503020204020204" charset="-122"/>
                <a:sym typeface="+mn-ea"/>
              </a:rPr>
              <a:t> </a:t>
            </a:r>
            <a:r>
              <a:rPr lang="zh-CN" altLang="en-US">
                <a:latin typeface="微软雅黑" panose="020B0503020204020204" charset="-122"/>
                <a:ea typeface="微软雅黑" panose="020B0503020204020204" charset="-122"/>
                <a:cs typeface="微软雅黑" panose="020B0503020204020204" charset="-122"/>
                <a:sym typeface="+mn-ea"/>
              </a:rPr>
              <a:t>，占比</a:t>
            </a:r>
            <a:r>
              <a:rPr lang="en-US" altLang="zh-CN" u="sng">
                <a:latin typeface="微软雅黑" panose="020B0503020204020204" charset="-122"/>
                <a:ea typeface="微软雅黑" panose="020B0503020204020204" charset="-122"/>
                <a:cs typeface="微软雅黑" panose="020B0503020204020204" charset="-122"/>
                <a:sym typeface="+mn-ea"/>
              </a:rPr>
              <a:t> </a:t>
            </a:r>
            <a:r>
              <a:rPr lang="en-US" altLang="en-US" u="sng">
                <a:latin typeface="微软雅黑" panose="020B0503020204020204" charset="-122"/>
                <a:ea typeface="微软雅黑" panose="020B0503020204020204" charset="-122"/>
                <a:cs typeface="微软雅黑" panose="020B0503020204020204" charset="-122"/>
                <a:sym typeface="+mn-ea"/>
              </a:rPr>
              <a:t> 1</a:t>
            </a:r>
            <a:r>
              <a:rPr lang="en-US" altLang="zh-CN" u="sng">
                <a:latin typeface="微软雅黑" panose="020B0503020204020204" charset="-122"/>
                <a:ea typeface="微软雅黑" panose="020B0503020204020204" charset="-122"/>
                <a:cs typeface="微软雅黑" panose="020B0503020204020204" charset="-122"/>
                <a:sym typeface="+mn-ea"/>
              </a:rPr>
              <a:t>0</a:t>
            </a:r>
            <a:r>
              <a:rPr lang="en-US" altLang="en-US" u="sng">
                <a:latin typeface="微软雅黑" panose="020B0503020204020204" charset="-122"/>
                <a:ea typeface="微软雅黑" panose="020B0503020204020204" charset="-122"/>
                <a:cs typeface="微软雅黑" panose="020B0503020204020204" charset="-122"/>
                <a:sym typeface="+mn-ea"/>
              </a:rPr>
              <a:t> </a:t>
            </a:r>
            <a:r>
              <a:rPr lang="en-US" altLang="zh-CN" u="sng">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a:t>
            </a:r>
            <a:endParaRPr lang="zh-CN" altLang="en-US">
              <a:latin typeface="微软雅黑" panose="020B0503020204020204" charset="-122"/>
              <a:ea typeface="微软雅黑" panose="020B0503020204020204" charset="-122"/>
              <a:cs typeface="微软雅黑" panose="020B0503020204020204" charset="-122"/>
              <a:sym typeface="+mn-ea"/>
            </a:endParaRPr>
          </a:p>
          <a:p>
            <a:pPr indent="0" fontAlgn="auto">
              <a:lnSpc>
                <a:spcPct val="180000"/>
              </a:lnSpc>
            </a:pPr>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3</a:t>
            </a:r>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u="sng">
                <a:latin typeface="微软雅黑" panose="020B0503020204020204" charset="-122"/>
                <a:ea typeface="微软雅黑" panose="020B0503020204020204" charset="-122"/>
                <a:cs typeface="微软雅黑" panose="020B0503020204020204" charset="-122"/>
                <a:sym typeface="+mn-ea"/>
              </a:rPr>
              <a:t>   </a:t>
            </a:r>
            <a:r>
              <a:rPr lang="zh-CN" altLang="en-US" u="sng">
                <a:latin typeface="微软雅黑" panose="020B0503020204020204" charset="-122"/>
                <a:ea typeface="微软雅黑" panose="020B0503020204020204" charset="-122"/>
                <a:cs typeface="微软雅黑" panose="020B0503020204020204" charset="-122"/>
                <a:sym typeface="+mn-ea"/>
              </a:rPr>
              <a:t>课堂表现</a:t>
            </a:r>
            <a:r>
              <a:rPr lang="en-US" altLang="zh-CN" u="sng">
                <a:latin typeface="微软雅黑" panose="020B0503020204020204" charset="-122"/>
                <a:ea typeface="微软雅黑" panose="020B0503020204020204" charset="-122"/>
                <a:cs typeface="微软雅黑" panose="020B0503020204020204" charset="-122"/>
                <a:sym typeface="+mn-ea"/>
              </a:rPr>
              <a:t>  </a:t>
            </a:r>
            <a:r>
              <a:rPr lang="zh-CN" altLang="en-US">
                <a:latin typeface="微软雅黑" panose="020B0503020204020204" charset="-122"/>
                <a:ea typeface="微软雅黑" panose="020B0503020204020204" charset="-122"/>
                <a:cs typeface="微软雅黑" panose="020B0503020204020204" charset="-122"/>
                <a:sym typeface="+mn-ea"/>
              </a:rPr>
              <a:t>，占比</a:t>
            </a:r>
            <a:r>
              <a:rPr lang="en-US" altLang="zh-CN" u="sng">
                <a:latin typeface="微软雅黑" panose="020B0503020204020204" charset="-122"/>
                <a:ea typeface="微软雅黑" panose="020B0503020204020204" charset="-122"/>
                <a:cs typeface="微软雅黑" panose="020B0503020204020204" charset="-122"/>
                <a:sym typeface="+mn-ea"/>
              </a:rPr>
              <a:t>  </a:t>
            </a:r>
            <a:r>
              <a:rPr lang="en-US" altLang="en-US" u="sng">
                <a:latin typeface="微软雅黑" panose="020B0503020204020204" charset="-122"/>
                <a:ea typeface="微软雅黑" panose="020B0503020204020204" charset="-122"/>
                <a:cs typeface="微软雅黑" panose="020B0503020204020204" charset="-122"/>
                <a:sym typeface="+mn-ea"/>
              </a:rPr>
              <a:t> 1</a:t>
            </a:r>
            <a:r>
              <a:rPr lang="en-US" altLang="zh-CN" u="sng">
                <a:latin typeface="微软雅黑" panose="020B0503020204020204" charset="-122"/>
                <a:ea typeface="微软雅黑" panose="020B0503020204020204" charset="-122"/>
                <a:cs typeface="微软雅黑" panose="020B0503020204020204" charset="-122"/>
                <a:sym typeface="+mn-ea"/>
              </a:rPr>
              <a:t>0</a:t>
            </a:r>
            <a:r>
              <a:rPr lang="en-US" altLang="en-US" u="sng">
                <a:latin typeface="微软雅黑" panose="020B0503020204020204" charset="-122"/>
                <a:ea typeface="微软雅黑" panose="020B0503020204020204" charset="-122"/>
                <a:cs typeface="微软雅黑" panose="020B0503020204020204" charset="-122"/>
                <a:sym typeface="+mn-ea"/>
              </a:rPr>
              <a:t> </a:t>
            </a:r>
            <a:r>
              <a:rPr lang="en-US" altLang="zh-CN" u="sng">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a:t>
            </a:r>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流程图: 手动输入 3"/>
          <p:cNvSpPr/>
          <p:nvPr/>
        </p:nvSpPr>
        <p:spPr>
          <a:xfrm rot="5400000">
            <a:off x="1247775" y="-941070"/>
            <a:ext cx="822960" cy="3316605"/>
          </a:xfrm>
          <a:prstGeom prst="flowChartManualInpu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true"/>
          <p:nvPr/>
        </p:nvSpPr>
        <p:spPr>
          <a:xfrm>
            <a:off x="347980" y="492760"/>
            <a:ext cx="2520950" cy="475615"/>
          </a:xfrm>
          <a:prstGeom prst="rect">
            <a:avLst/>
          </a:prstGeom>
          <a:noFill/>
        </p:spPr>
        <p:txBody>
          <a:bodyPr wrap="square" rtlCol="0">
            <a:spAutoFit/>
          </a:bodyPr>
          <a:p>
            <a:r>
              <a:rPr lang="zh-CN" altLang="en-US" sz="2500" b="1" spc="300">
                <a:solidFill>
                  <a:schemeClr val="bg1"/>
                </a:solidFill>
                <a:uFillTx/>
                <a:latin typeface="微软雅黑" panose="020B0503020204020204" charset="-122"/>
                <a:ea typeface="微软雅黑" panose="020B0503020204020204" charset="-122"/>
              </a:rPr>
              <a:t>课程考核说明</a:t>
            </a:r>
            <a:endParaRPr lang="zh-CN" altLang="en-US" sz="2500" b="1" spc="300">
              <a:solidFill>
                <a:schemeClr val="bg1"/>
              </a:solidFill>
              <a:uFillTx/>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699">
        <p:cut/>
      </p:transition>
    </mc:Choice>
    <mc:Fallback>
      <p:transition spd="med">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3.1   Frequency Distributions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Identify the words of a text that are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most informative</a:t>
            </a:r>
            <a:r>
              <a:rPr lang="en-US" sz="2400" dirty="0">
                <a:latin typeface="微软雅黑" panose="020B0503020204020204" charset="-122"/>
                <a:ea typeface="微软雅黑" panose="020B0503020204020204" charset="-122"/>
                <a:cs typeface="Times New Roman" panose="02020603050405020304" pitchFamily="18" charset="0"/>
              </a:rPr>
              <a:t> about the topic and genre of the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Counting Words Appearing in a Text (a </a:t>
            </a:r>
            <a:r>
              <a:rPr lang="en-US" sz="2400" b="1" dirty="0">
                <a:latin typeface="微软雅黑" panose="020B0503020204020204" charset="-122"/>
                <a:ea typeface="微软雅黑" panose="020B0503020204020204" charset="-122"/>
                <a:cs typeface="Times New Roman" panose="02020603050405020304" pitchFamily="18" charset="0"/>
              </a:rPr>
              <a:t>frequency distribution</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3556635" y="2035175"/>
            <a:ext cx="5078095" cy="339534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3.1   Frequency Distributions </a:t>
            </a:r>
            <a:r>
              <a:rPr lang="en-US" altLang="en-US" dirty="0" smtClean="0">
                <a:solidFill>
                  <a:schemeClr val="tx1"/>
                </a:solidFill>
                <a:latin typeface="微软雅黑" panose="020B0503020204020204" charset="-122"/>
                <a:ea typeface="微软雅黑" panose="020B0503020204020204" charset="-122"/>
              </a:rPr>
              <a:t>(contd.)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30300"/>
            <a:ext cx="10694035" cy="557530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Cumulative Frequency Plot for 50 Most Frequently Words in Moby Dick: these account for nearly half of the tokens.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Only one word, whale, is slightly informative! </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2469515" y="2057400"/>
            <a:ext cx="6837045" cy="383413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854950" cy="94551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3.1   Frequency Distributions</a:t>
            </a:r>
            <a:r>
              <a:rPr lang="en-US" altLang="en-US" dirty="0" smtClean="0">
                <a:solidFill>
                  <a:schemeClr val="tx1"/>
                </a:solidFill>
                <a:latin typeface="微软雅黑" panose="020B0503020204020204" charset="-122"/>
                <a:ea typeface="微软雅黑" panose="020B0503020204020204" charset="-122"/>
              </a:rPr>
              <a:t> </a:t>
            </a:r>
            <a:r>
              <a:rPr altLang="en-US" smtClean="0">
                <a:solidFill>
                  <a:schemeClr val="tx1"/>
                </a:solidFill>
                <a:latin typeface="微软雅黑" panose="020B0503020204020204" charset="-122"/>
                <a:ea typeface="微软雅黑" panose="020B0503020204020204" charset="-122"/>
                <a:sym typeface="+mn-ea"/>
              </a:rPr>
              <a:t>(contd.)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30300"/>
            <a:ext cx="10694035" cy="557530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If the frequent words don't help us, how about the words that occur once only, the so-called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hapaxes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Since neither frequent nor infrequent words help, we need to try something else. </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4048125" y="2018030"/>
            <a:ext cx="4095750" cy="356235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3.2   Fine-grained Selection of Words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let's look at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the long words of a text</a:t>
            </a:r>
            <a:r>
              <a:rPr lang="en-US" sz="2400" dirty="0">
                <a:latin typeface="微软雅黑" panose="020B0503020204020204" charset="-122"/>
                <a:ea typeface="微软雅黑" panose="020B0503020204020204" charset="-122"/>
                <a:cs typeface="Times New Roman" panose="02020603050405020304" pitchFamily="18" charset="0"/>
              </a:rPr>
              <a:t>; perhaps these will be more characteristic and informative</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T</a:t>
            </a:r>
            <a:r>
              <a:rPr lang="en-US" sz="2400" dirty="0">
                <a:latin typeface="微软雅黑" panose="020B0503020204020204" charset="-122"/>
                <a:ea typeface="微软雅黑" panose="020B0503020204020204" charset="-122"/>
                <a:cs typeface="Times New Roman" panose="02020603050405020304" pitchFamily="18" charset="0"/>
              </a:rPr>
              <a:t>hese very long words are often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hapaxes</a:t>
            </a:r>
            <a:r>
              <a:rPr lang="en-US" sz="2400" dirty="0">
                <a:latin typeface="微软雅黑" panose="020B0503020204020204" charset="-122"/>
                <a:ea typeface="微软雅黑" panose="020B0503020204020204" charset="-122"/>
                <a:cs typeface="Times New Roman" panose="02020603050405020304" pitchFamily="18" charset="0"/>
              </a:rPr>
              <a:t> (i.e., unique) and perhaps it would be better to find frequently occurring long words.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1804670" y="2327275"/>
            <a:ext cx="8582025" cy="20193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507730" cy="94551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3.2   Fine-grained Selection of Words</a:t>
            </a:r>
            <a:r>
              <a:rPr lang="en-US" altLang="en-US" dirty="0" smtClean="0">
                <a:solidFill>
                  <a:schemeClr val="tx1"/>
                </a:solidFill>
                <a:latin typeface="微软雅黑" panose="020B0503020204020204" charset="-122"/>
                <a:ea typeface="微软雅黑" panose="020B0503020204020204" charset="-122"/>
              </a:rPr>
              <a:t> (contd.)</a:t>
            </a:r>
            <a:endParaRPr lang="zh-CN"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At last we have managed to automatically identify the frequently-occurring content-bearing words of the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It is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 modest but important milestone</a:t>
            </a:r>
            <a:r>
              <a:rPr lang="en-US" sz="2400" dirty="0">
                <a:latin typeface="微软雅黑" panose="020B0503020204020204" charset="-122"/>
                <a:ea typeface="微软雅黑" panose="020B0503020204020204" charset="-122"/>
                <a:cs typeface="Times New Roman" panose="02020603050405020304" pitchFamily="18" charset="0"/>
              </a:rPr>
              <a:t>: a tiny piece of code, processing tens of thousands of words, produces some informative output.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2435225" y="2381250"/>
            <a:ext cx="7515225" cy="145732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3.3   Collocations and Bigrams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collocation</a:t>
            </a:r>
            <a:r>
              <a:rPr lang="en-US" sz="2400" dirty="0">
                <a:latin typeface="微软雅黑" panose="020B0503020204020204" charset="-122"/>
                <a:ea typeface="微软雅黑" panose="020B0503020204020204" charset="-122"/>
                <a:cs typeface="Times New Roman" panose="02020603050405020304" pitchFamily="18" charset="0"/>
              </a:rPr>
              <a:t> is a sequence of words that occur together unusually often</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Thus </a:t>
            </a:r>
            <a:r>
              <a:rPr lang="en-US" sz="2400" i="1" dirty="0">
                <a:latin typeface="微软雅黑" panose="020B0503020204020204" charset="-122"/>
                <a:ea typeface="微软雅黑" panose="020B0503020204020204" charset="-122"/>
                <a:cs typeface="Times New Roman" panose="02020603050405020304" pitchFamily="18" charset="0"/>
              </a:rPr>
              <a:t>red wine</a:t>
            </a:r>
            <a:r>
              <a:rPr lang="en-US" sz="2400" dirty="0">
                <a:latin typeface="微软雅黑" panose="020B0503020204020204" charset="-122"/>
                <a:ea typeface="微软雅黑" panose="020B0503020204020204" charset="-122"/>
                <a:cs typeface="Times New Roman" panose="02020603050405020304" pitchFamily="18" charset="0"/>
              </a:rPr>
              <a:t> is a collocation, whereas </a:t>
            </a:r>
            <a:r>
              <a:rPr lang="en-US" sz="2400" i="1" dirty="0">
                <a:latin typeface="微软雅黑" panose="020B0503020204020204" charset="-122"/>
                <a:ea typeface="微软雅黑" panose="020B0503020204020204" charset="-122"/>
                <a:cs typeface="Times New Roman" panose="02020603050405020304" pitchFamily="18" charset="0"/>
              </a:rPr>
              <a:t>the wine</a:t>
            </a:r>
            <a:r>
              <a:rPr lang="en-US" sz="2400" dirty="0">
                <a:latin typeface="微软雅黑" panose="020B0503020204020204" charset="-122"/>
                <a:ea typeface="微软雅黑" panose="020B0503020204020204" charset="-122"/>
                <a:cs typeface="Times New Roman" panose="02020603050405020304" pitchFamily="18" charset="0"/>
              </a:rPr>
              <a:t> is not. A characteristic of collocations is that they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are resistant to substitution with words that have similar senses</a:t>
            </a:r>
            <a:r>
              <a:rPr lang="en-US" sz="2400" dirty="0">
                <a:latin typeface="微软雅黑" panose="020B0503020204020204" charset="-122"/>
                <a:ea typeface="微软雅黑" panose="020B0503020204020204" charset="-122"/>
                <a:cs typeface="Times New Roman" panose="02020603050405020304" pitchFamily="18" charset="0"/>
              </a:rPr>
              <a:t>; for example, </a:t>
            </a:r>
            <a:r>
              <a:rPr lang="en-US" sz="2400" i="1" dirty="0">
                <a:latin typeface="微软雅黑" panose="020B0503020204020204" charset="-122"/>
                <a:ea typeface="微软雅黑" panose="020B0503020204020204" charset="-122"/>
                <a:cs typeface="Times New Roman" panose="02020603050405020304" pitchFamily="18" charset="0"/>
              </a:rPr>
              <a:t>maroon wine</a:t>
            </a:r>
            <a:r>
              <a:rPr lang="en-US" sz="2400" dirty="0">
                <a:latin typeface="微软雅黑" panose="020B0503020204020204" charset="-122"/>
                <a:ea typeface="微软雅黑" panose="020B0503020204020204" charset="-122"/>
                <a:cs typeface="Times New Roman" panose="02020603050405020304" pitchFamily="18" charset="0"/>
              </a:rPr>
              <a:t> sounds definitely odd.</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To get a handle on collocations, we start off by extracting from a text a list of word pairs, also known as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bigrams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2682875" y="4709160"/>
            <a:ext cx="7019925" cy="74295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3.3   Collocations and Bigrams </a:t>
            </a:r>
            <a:r>
              <a:rPr lang="en-US" altLang="en-US" dirty="0" smtClean="0">
                <a:solidFill>
                  <a:schemeClr val="tx1"/>
                </a:solidFill>
                <a:latin typeface="微软雅黑" panose="020B0503020204020204" charset="-122"/>
                <a:ea typeface="微软雅黑" panose="020B0503020204020204" charset="-122"/>
              </a:rPr>
              <a:t>(contd.)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36930" y="1062990"/>
            <a:ext cx="10694035" cy="564324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C</a:t>
            </a:r>
            <a:r>
              <a:rPr lang="en-US" sz="2400" dirty="0">
                <a:latin typeface="微软雅黑" panose="020B0503020204020204" charset="-122"/>
                <a:ea typeface="微软雅黑" panose="020B0503020204020204" charset="-122"/>
                <a:cs typeface="Times New Roman" panose="02020603050405020304" pitchFamily="18" charset="0"/>
              </a:rPr>
              <a:t>ollocations are essentially just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frequent bigrams</a:t>
            </a:r>
            <a:r>
              <a:rPr lang="en-US" sz="2400" dirty="0">
                <a:latin typeface="微软雅黑" panose="020B0503020204020204" charset="-122"/>
                <a:ea typeface="微软雅黑" panose="020B0503020204020204" charset="-122"/>
                <a:cs typeface="Times New Roman" panose="02020603050405020304" pitchFamily="18" charset="0"/>
              </a:rPr>
              <a:t>, except that we want to pay more attention to the cases that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involve rare words</a:t>
            </a: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F</a:t>
            </a:r>
            <a:r>
              <a:rPr lang="en-US" sz="2400" dirty="0">
                <a:latin typeface="微软雅黑" panose="020B0503020204020204" charset="-122"/>
                <a:ea typeface="微软雅黑" panose="020B0503020204020204" charset="-122"/>
                <a:cs typeface="Times New Roman" panose="02020603050405020304" pitchFamily="18" charset="0"/>
              </a:rPr>
              <a:t>ind bigrams that occur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more often than we would expect</a:t>
            </a:r>
            <a:r>
              <a:rPr lang="en-US" sz="2400" dirty="0">
                <a:latin typeface="微软雅黑" panose="020B0503020204020204" charset="-122"/>
                <a:ea typeface="微软雅黑" panose="020B0503020204020204" charset="-122"/>
                <a:cs typeface="Times New Roman" panose="02020603050405020304" pitchFamily="18" charset="0"/>
              </a:rPr>
              <a:t> based on the frequency of the individual words.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The collocations that emerge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are very specific to the genre of the texts</a:t>
            </a:r>
            <a:r>
              <a:rPr lang="en-US" sz="2400" dirty="0">
                <a:latin typeface="微软雅黑" panose="020B0503020204020204" charset="-122"/>
                <a:ea typeface="微软雅黑" panose="020B0503020204020204" charset="-122"/>
                <a:cs typeface="Times New Roman" panose="02020603050405020304" pitchFamily="18" charset="0"/>
              </a:rPr>
              <a:t>. In order to find </a:t>
            </a:r>
            <a:r>
              <a:rPr lang="en-US" sz="2400" i="1" dirty="0">
                <a:latin typeface="微软雅黑" panose="020B0503020204020204" charset="-122"/>
                <a:ea typeface="微软雅黑" panose="020B0503020204020204" charset="-122"/>
                <a:cs typeface="Times New Roman" panose="02020603050405020304" pitchFamily="18" charset="0"/>
              </a:rPr>
              <a:t>red wine</a:t>
            </a:r>
            <a:r>
              <a:rPr lang="en-US" sz="2400" dirty="0">
                <a:latin typeface="微软雅黑" panose="020B0503020204020204" charset="-122"/>
                <a:ea typeface="微软雅黑" panose="020B0503020204020204" charset="-122"/>
                <a:cs typeface="Times New Roman" panose="02020603050405020304" pitchFamily="18" charset="0"/>
              </a:rPr>
              <a:t> as a collocation, we would need to process a much larger body of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2431415" y="2018030"/>
            <a:ext cx="7200900" cy="25908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3.4   Counting Other Things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Counting words is useful, but we can count other things too. For example, we can look at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the distribution of word lengths</a:t>
            </a:r>
            <a:r>
              <a:rPr lang="en-US" sz="2400" dirty="0">
                <a:latin typeface="微软雅黑" panose="020B0503020204020204" charset="-122"/>
                <a:ea typeface="微软雅黑" panose="020B0503020204020204" charset="-122"/>
                <a:cs typeface="Times New Roman" panose="02020603050405020304" pitchFamily="18" charset="0"/>
              </a:rPr>
              <a:t> in a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1823720" y="2395855"/>
            <a:ext cx="8543925" cy="184785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3.4   Counting Other Things</a:t>
            </a:r>
            <a:r>
              <a:rPr lang="en-US" altLang="en-US" dirty="0" smtClean="0">
                <a:solidFill>
                  <a:schemeClr val="tx1"/>
                </a:solidFill>
                <a:latin typeface="微软雅黑" panose="020B0503020204020204" charset="-122"/>
                <a:ea typeface="微软雅黑" panose="020B0503020204020204" charset="-122"/>
              </a:rPr>
              <a:t> (contd.)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Functions Defined for NLTK's Frequency Distributions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1471930" y="2348230"/>
            <a:ext cx="9248775" cy="317182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552575" y="2955925"/>
            <a:ext cx="9823450" cy="94551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4   Back to Python: Making Decisions and Taking Control</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About the course</a:t>
            </a:r>
            <a:endParaRPr altLang="zh-CN"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E</a:t>
            </a:r>
            <a:r>
              <a:rPr sz="2400" dirty="0">
                <a:latin typeface="微软雅黑" panose="020B0503020204020204" charset="-122"/>
                <a:ea typeface="微软雅黑" panose="020B0503020204020204" charset="-122"/>
                <a:cs typeface="Times New Roman" panose="02020603050405020304" pitchFamily="18" charset="0"/>
              </a:rPr>
              <a:t>lementary concepts</a:t>
            </a:r>
            <a:r>
              <a:rPr lang="en-US" sz="2400" dirty="0">
                <a:latin typeface="微软雅黑" panose="020B0503020204020204" charset="-122"/>
                <a:ea typeface="微软雅黑" panose="020B0503020204020204" charset="-122"/>
                <a:cs typeface="Times New Roman" panose="02020603050405020304" pitchFamily="18" charset="0"/>
              </a:rPr>
              <a:t> and basics</a:t>
            </a:r>
            <a:r>
              <a:rPr sz="2400" dirty="0">
                <a:latin typeface="微软雅黑" panose="020B0503020204020204" charset="-122"/>
                <a:ea typeface="微软雅黑" panose="020B0503020204020204" charset="-122"/>
                <a:cs typeface="Times New Roman" panose="02020603050405020304" pitchFamily="18" charset="0"/>
              </a:rPr>
              <a:t> in</a:t>
            </a:r>
            <a:r>
              <a:rPr lang="en-US" sz="2400" dirty="0">
                <a:latin typeface="微软雅黑" panose="020B0503020204020204" charset="-122"/>
                <a:ea typeface="微软雅黑" panose="020B0503020204020204" charset="-122"/>
                <a:cs typeface="Times New Roman" panose="02020603050405020304" pitchFamily="18" charset="0"/>
              </a:rPr>
              <a:t> computing</a:t>
            </a:r>
            <a:r>
              <a:rPr sz="2400" dirty="0">
                <a:latin typeface="微软雅黑" panose="020B0503020204020204" charset="-122"/>
                <a:ea typeface="微软雅黑" panose="020B0503020204020204" charset="-122"/>
                <a:cs typeface="Times New Roman" panose="02020603050405020304" pitchFamily="18" charset="0"/>
              </a:rPr>
              <a:t> linguistics</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Interesting tasks of natural language processing and the solutions</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Some useful tools and materials for text analysis and ming </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Ability of Python programming for solving interesting language processing problems</a:t>
            </a:r>
            <a:r>
              <a:rPr lang="en-US" altLang="en-US" sz="2400" dirty="0">
                <a:latin typeface="微软雅黑" panose="020B0503020204020204" charset="-122"/>
                <a:ea typeface="微软雅黑" panose="020B0503020204020204" charset="-122"/>
                <a:cs typeface="Times New Roman" panose="02020603050405020304" pitchFamily="18" charset="0"/>
              </a:rPr>
              <a:t>, such as readability, topic mining, and text quality</a:t>
            </a:r>
            <a:r>
              <a:rPr lang="en-US" sz="2400" dirty="0">
                <a:latin typeface="微软雅黑" panose="020B0503020204020204" charset="-122"/>
                <a:ea typeface="微软雅黑" panose="020B0503020204020204" charset="-122"/>
                <a:cs typeface="Times New Roman" panose="02020603050405020304" pitchFamily="18" charset="0"/>
              </a:rPr>
              <a:t> </a:t>
            </a:r>
            <a:r>
              <a:rPr lang="en-US" altLang="en-US" sz="2400" dirty="0">
                <a:latin typeface="微软雅黑" panose="020B0503020204020204" charset="-122"/>
                <a:ea typeface="微软雅黑" panose="020B0503020204020204" charset="-122"/>
                <a:cs typeface="Times New Roman" panose="02020603050405020304" pitchFamily="18" charset="0"/>
              </a:rPr>
              <a:t>etc.</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sz="2400" dirty="0">
                <a:latin typeface="微软雅黑" panose="020B0503020204020204" charset="-122"/>
                <a:ea typeface="微软雅黑" panose="020B0503020204020204" charset="-122"/>
                <a:cs typeface="Times New Roman" panose="02020603050405020304" pitchFamily="18" charset="0"/>
              </a:rPr>
              <a:t>Basic training of scientific paper reading and presentation</a:t>
            </a:r>
            <a:endParaRPr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4.1   Conditionals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970915"/>
            <a:ext cx="10694035" cy="556387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Numerical Comparison Operators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Some Word Comparison Operators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2730500" y="1630680"/>
            <a:ext cx="6924675" cy="1704975"/>
          </a:xfrm>
          <a:prstGeom prst="rect">
            <a:avLst/>
          </a:prstGeom>
        </p:spPr>
      </p:pic>
      <p:pic>
        <p:nvPicPr>
          <p:cNvPr id="9" name="图片 8"/>
          <p:cNvPicPr>
            <a:picLocks noChangeAspect="true"/>
          </p:cNvPicPr>
          <p:nvPr/>
        </p:nvPicPr>
        <p:blipFill>
          <a:blip r:embed="rId2"/>
          <a:stretch>
            <a:fillRect/>
          </a:stretch>
        </p:blipFill>
        <p:spPr>
          <a:xfrm>
            <a:off x="1609725" y="4174490"/>
            <a:ext cx="8972550" cy="227647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4.2   Operating on Every Element</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970915"/>
            <a:ext cx="10694035" cy="556387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1795780" y="1683385"/>
            <a:ext cx="8601075" cy="1114425"/>
          </a:xfrm>
          <a:prstGeom prst="rect">
            <a:avLst/>
          </a:prstGeom>
        </p:spPr>
      </p:pic>
      <p:pic>
        <p:nvPicPr>
          <p:cNvPr id="10" name="图片 9"/>
          <p:cNvPicPr>
            <a:picLocks noChangeAspect="true"/>
          </p:cNvPicPr>
          <p:nvPr/>
        </p:nvPicPr>
        <p:blipFill>
          <a:blip r:embed="rId2"/>
          <a:stretch>
            <a:fillRect/>
          </a:stretch>
        </p:blipFill>
        <p:spPr>
          <a:xfrm>
            <a:off x="3702050" y="3125470"/>
            <a:ext cx="4981575" cy="1543050"/>
          </a:xfrm>
          <a:prstGeom prst="rect">
            <a:avLst/>
          </a:prstGeom>
        </p:spPr>
      </p:pic>
      <p:pic>
        <p:nvPicPr>
          <p:cNvPr id="11" name="图片 10"/>
          <p:cNvPicPr>
            <a:picLocks noChangeAspect="true"/>
          </p:cNvPicPr>
          <p:nvPr/>
        </p:nvPicPr>
        <p:blipFill>
          <a:blip r:embed="rId3"/>
          <a:stretch>
            <a:fillRect/>
          </a:stretch>
        </p:blipFill>
        <p:spPr>
          <a:xfrm>
            <a:off x="2861945" y="4996180"/>
            <a:ext cx="6467475" cy="85725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4.3   Nested Code Blocks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970915"/>
            <a:ext cx="10694035" cy="556387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3729355" y="1292225"/>
            <a:ext cx="4733925" cy="1304925"/>
          </a:xfrm>
          <a:prstGeom prst="rect">
            <a:avLst/>
          </a:prstGeom>
        </p:spPr>
      </p:pic>
      <p:pic>
        <p:nvPicPr>
          <p:cNvPr id="9" name="图片 8"/>
          <p:cNvPicPr>
            <a:picLocks noChangeAspect="true"/>
          </p:cNvPicPr>
          <p:nvPr/>
        </p:nvPicPr>
        <p:blipFill>
          <a:blip r:embed="rId2"/>
          <a:stretch>
            <a:fillRect/>
          </a:stretch>
        </p:blipFill>
        <p:spPr>
          <a:xfrm>
            <a:off x="3190875" y="2962275"/>
            <a:ext cx="5810250" cy="933450"/>
          </a:xfrm>
          <a:prstGeom prst="rect">
            <a:avLst/>
          </a:prstGeom>
        </p:spPr>
      </p:pic>
      <p:pic>
        <p:nvPicPr>
          <p:cNvPr id="12" name="图片 11"/>
          <p:cNvPicPr>
            <a:picLocks noChangeAspect="true"/>
          </p:cNvPicPr>
          <p:nvPr/>
        </p:nvPicPr>
        <p:blipFill>
          <a:blip r:embed="rId3"/>
          <a:stretch>
            <a:fillRect/>
          </a:stretch>
        </p:blipFill>
        <p:spPr>
          <a:xfrm>
            <a:off x="3576320" y="4438650"/>
            <a:ext cx="5038725" cy="168592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4.4   Looping with Conditions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970915"/>
            <a:ext cx="10694035" cy="556387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972820" y="1683385"/>
            <a:ext cx="4600575" cy="1771650"/>
          </a:xfrm>
          <a:prstGeom prst="rect">
            <a:avLst/>
          </a:prstGeom>
        </p:spPr>
      </p:pic>
      <p:pic>
        <p:nvPicPr>
          <p:cNvPr id="10" name="图片 9"/>
          <p:cNvPicPr>
            <a:picLocks noChangeAspect="true"/>
          </p:cNvPicPr>
          <p:nvPr/>
        </p:nvPicPr>
        <p:blipFill>
          <a:blip r:embed="rId2"/>
          <a:stretch>
            <a:fillRect/>
          </a:stretch>
        </p:blipFill>
        <p:spPr>
          <a:xfrm>
            <a:off x="6179185" y="1254760"/>
            <a:ext cx="4981575" cy="2628900"/>
          </a:xfrm>
          <a:prstGeom prst="rect">
            <a:avLst/>
          </a:prstGeom>
        </p:spPr>
      </p:pic>
      <p:pic>
        <p:nvPicPr>
          <p:cNvPr id="11" name="图片 10"/>
          <p:cNvPicPr>
            <a:picLocks noChangeAspect="true"/>
          </p:cNvPicPr>
          <p:nvPr/>
        </p:nvPicPr>
        <p:blipFill>
          <a:blip r:embed="rId3"/>
          <a:stretch>
            <a:fillRect/>
          </a:stretch>
        </p:blipFill>
        <p:spPr>
          <a:xfrm>
            <a:off x="2306955" y="4429760"/>
            <a:ext cx="7200900" cy="135255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552575" y="2955925"/>
            <a:ext cx="9823450" cy="94551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5   Automatic Natural Language Understanding</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6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   Automatic Natural Language Understanding</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36930" y="10629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Search engines have been crucial to the growth and popularity of the Web, but have some shortcomings. It takes skill, knowledge, and some luck, to extract answers to such questions as: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000" i="1" dirty="0">
                <a:latin typeface="微软雅黑" panose="020B0503020204020204" charset="-122"/>
                <a:ea typeface="微软雅黑" panose="020B0503020204020204" charset="-122"/>
                <a:cs typeface="Times New Roman" panose="02020603050405020304" pitchFamily="18" charset="0"/>
              </a:rPr>
              <a:t>What tourist sites can I visit between Philadelphia and Pittsburgh on a limited budget? </a:t>
            </a:r>
            <a:endParaRPr lang="en-US" sz="20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000" i="1" dirty="0">
                <a:latin typeface="微软雅黑" panose="020B0503020204020204" charset="-122"/>
                <a:ea typeface="微软雅黑" panose="020B0503020204020204" charset="-122"/>
                <a:cs typeface="Times New Roman" panose="02020603050405020304" pitchFamily="18" charset="0"/>
              </a:rPr>
              <a:t>What do experts say about digital SLR cameras? </a:t>
            </a:r>
            <a:endParaRPr lang="en-US" sz="20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000" i="1" dirty="0">
                <a:latin typeface="微软雅黑" panose="020B0503020204020204" charset="-122"/>
                <a:ea typeface="微软雅黑" panose="020B0503020204020204" charset="-122"/>
                <a:cs typeface="Times New Roman" panose="02020603050405020304" pitchFamily="18" charset="0"/>
              </a:rPr>
              <a:t>What predictions about the steel market were made by credible commentators in the past week?</a:t>
            </a:r>
            <a:endParaRPr lang="en-US" sz="20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Getting a computer to answer them automatically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involves a range of language processing tasks</a:t>
            </a:r>
            <a:r>
              <a:rPr lang="en-US" sz="2400" dirty="0">
                <a:latin typeface="微软雅黑" panose="020B0503020204020204" charset="-122"/>
                <a:ea typeface="微软雅黑" panose="020B0503020204020204" charset="-122"/>
                <a:cs typeface="Times New Roman" panose="02020603050405020304" pitchFamily="18" charset="0"/>
              </a:rPr>
              <a:t>, including information extraction, inference, and summarization, and would need to be carried out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on a scale and with a level of robustness</a:t>
            </a:r>
            <a:r>
              <a:rPr lang="en-US" sz="2400" dirty="0">
                <a:latin typeface="微软雅黑" panose="020B0503020204020204" charset="-122"/>
                <a:ea typeface="微软雅黑" panose="020B0503020204020204" charset="-122"/>
                <a:cs typeface="Times New Roman" panose="02020603050405020304" pitchFamily="18" charset="0"/>
              </a:rPr>
              <a:t> that is still beyond our current capabilities.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6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   Automatic Natural Language Understanding</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36930" y="9613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On a more philosophical level, a long-standing challenge within artificial intelligence has been to build intelligent machines, and a major part of intelligent behaviour is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understanding language</a:t>
            </a:r>
            <a:r>
              <a:rPr lang="en-US" sz="2400" dirty="0">
                <a:latin typeface="微软雅黑" panose="020B0503020204020204" charset="-122"/>
                <a:ea typeface="微软雅黑" panose="020B0503020204020204" charset="-122"/>
                <a:cs typeface="Times New Roman" panose="02020603050405020304" pitchFamily="18" charset="0"/>
              </a:rPr>
              <a:t>. </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A</a:t>
            </a:r>
            <a:r>
              <a:rPr lang="en-US" sz="2400" dirty="0">
                <a:latin typeface="微软雅黑" panose="020B0503020204020204" charset="-122"/>
                <a:ea typeface="微软雅黑" panose="020B0503020204020204" charset="-122"/>
                <a:cs typeface="Times New Roman" panose="02020603050405020304" pitchFamily="18" charset="0"/>
              </a:rPr>
              <a:t>s NLP technologies become more mature, and robust methods for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analyzing unrestricted text</a:t>
            </a:r>
            <a:r>
              <a:rPr lang="en-US" sz="2400" dirty="0">
                <a:latin typeface="微软雅黑" panose="020B0503020204020204" charset="-122"/>
                <a:ea typeface="微软雅黑" panose="020B0503020204020204" charset="-122"/>
                <a:cs typeface="Times New Roman" panose="02020603050405020304" pitchFamily="18" charset="0"/>
              </a:rPr>
              <a:t> become more widespread, the prospect of natural language understanding has re-emerged as a plausible goal.</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rcRect l="16977" t="5020" r="16637" b="5717"/>
          <a:stretch>
            <a:fillRect/>
          </a:stretch>
        </p:blipFill>
        <p:spPr>
          <a:xfrm flipH="true">
            <a:off x="1628140" y="2451100"/>
            <a:ext cx="2607310" cy="2766060"/>
          </a:xfrm>
          <a:prstGeom prst="rect">
            <a:avLst/>
          </a:prstGeom>
        </p:spPr>
      </p:pic>
      <p:pic>
        <p:nvPicPr>
          <p:cNvPr id="9" name="图片 8"/>
          <p:cNvPicPr>
            <a:picLocks noChangeAspect="true"/>
          </p:cNvPicPr>
          <p:nvPr/>
        </p:nvPicPr>
        <p:blipFill>
          <a:blip r:embed="rId2"/>
          <a:stretch>
            <a:fillRect/>
          </a:stretch>
        </p:blipFill>
        <p:spPr>
          <a:xfrm>
            <a:off x="5461000" y="2414905"/>
            <a:ext cx="5271770" cy="263588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5.1   Word Sense Disambiguation</a:t>
            </a:r>
            <a:endParaRPr altLang="zh-CN"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36930" y="10629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In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word sense disambiguation</a:t>
            </a:r>
            <a:r>
              <a:rPr lang="en-US" sz="2400" dirty="0">
                <a:latin typeface="微软雅黑" panose="020B0503020204020204" charset="-122"/>
                <a:ea typeface="微软雅黑" panose="020B0503020204020204" charset="-122"/>
                <a:cs typeface="Times New Roman" panose="02020603050405020304" pitchFamily="18" charset="0"/>
              </a:rPr>
              <a:t> we want to work out which sense of a word was intended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in a given context</a:t>
            </a:r>
            <a:r>
              <a:rPr lang="en-US" sz="2400" dirty="0">
                <a:latin typeface="微软雅黑" panose="020B0503020204020204" charset="-122"/>
                <a:ea typeface="微软雅黑" panose="020B0503020204020204" charset="-122"/>
                <a:cs typeface="Times New Roman" panose="02020603050405020304" pitchFamily="18" charset="0"/>
              </a:rPr>
              <a:t>. Consider the ambiguous words </a:t>
            </a:r>
            <a:r>
              <a:rPr lang="en-US" sz="2400" i="1" dirty="0">
                <a:latin typeface="微软雅黑" panose="020B0503020204020204" charset="-122"/>
                <a:ea typeface="微软雅黑" panose="020B0503020204020204" charset="-122"/>
                <a:cs typeface="Times New Roman" panose="02020603050405020304" pitchFamily="18" charset="0"/>
              </a:rPr>
              <a:t>serve</a:t>
            </a:r>
            <a:r>
              <a:rPr lang="en-US" sz="2400" dirty="0">
                <a:latin typeface="微软雅黑" panose="020B0503020204020204" charset="-122"/>
                <a:ea typeface="微软雅黑" panose="020B0503020204020204" charset="-122"/>
                <a:cs typeface="Times New Roman" panose="02020603050405020304" pitchFamily="18" charset="0"/>
              </a:rPr>
              <a:t> and </a:t>
            </a:r>
            <a:r>
              <a:rPr lang="en-US" sz="2400" i="1" dirty="0">
                <a:latin typeface="微软雅黑" panose="020B0503020204020204" charset="-122"/>
                <a:ea typeface="微软雅黑" panose="020B0503020204020204" charset="-122"/>
                <a:cs typeface="Times New Roman" panose="02020603050405020304" pitchFamily="18" charset="0"/>
              </a:rPr>
              <a:t>dish</a:t>
            </a:r>
            <a:r>
              <a:rPr lang="en-US" altLang="en-US" sz="2400" i="1" dirty="0">
                <a:latin typeface="微软雅黑" panose="020B0503020204020204" charset="-122"/>
                <a:ea typeface="微软雅黑" panose="020B0503020204020204" charset="-122"/>
                <a:cs typeface="Times New Roman" panose="02020603050405020304" pitchFamily="18" charset="0"/>
              </a:rPr>
              <a:t> </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r>
              <a:rPr lang="en-US" altLang="en-US" sz="2000" i="1" dirty="0">
                <a:latin typeface="微软雅黑" panose="020B0503020204020204" charset="-122"/>
                <a:ea typeface="微软雅黑" panose="020B0503020204020204" charset="-122"/>
                <a:cs typeface="Times New Roman" panose="02020603050405020304" pitchFamily="18" charset="0"/>
              </a:rPr>
              <a:t>      </a:t>
            </a:r>
            <a:r>
              <a:rPr lang="en-US" sz="2000" i="1" dirty="0">
                <a:latin typeface="微软雅黑" panose="020B0503020204020204" charset="-122"/>
                <a:ea typeface="微软雅黑" panose="020B0503020204020204" charset="-122"/>
                <a:cs typeface="Times New Roman" panose="02020603050405020304" pitchFamily="18" charset="0"/>
              </a:rPr>
              <a:t>a.	</a:t>
            </a:r>
            <a:r>
              <a:rPr lang="en-US" sz="2000" b="1" i="1" dirty="0">
                <a:latin typeface="微软雅黑" panose="020B0503020204020204" charset="-122"/>
                <a:ea typeface="微软雅黑" panose="020B0503020204020204" charset="-122"/>
                <a:cs typeface="Times New Roman" panose="02020603050405020304" pitchFamily="18" charset="0"/>
              </a:rPr>
              <a:t>serve</a:t>
            </a:r>
            <a:r>
              <a:rPr lang="en-US" sz="2000" i="1" dirty="0">
                <a:latin typeface="微软雅黑" panose="020B0503020204020204" charset="-122"/>
                <a:ea typeface="微软雅黑" panose="020B0503020204020204" charset="-122"/>
                <a:cs typeface="Times New Roman" panose="02020603050405020304" pitchFamily="18" charset="0"/>
              </a:rPr>
              <a:t>: help with food or drink; hold an office; put ball into play</a:t>
            </a:r>
            <a:endParaRPr lang="en-US" sz="2000" i="1"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r>
              <a:rPr lang="en-US" altLang="en-US" sz="2000" i="1" dirty="0">
                <a:latin typeface="微软雅黑" panose="020B0503020204020204" charset="-122"/>
                <a:ea typeface="微软雅黑" panose="020B0503020204020204" charset="-122"/>
                <a:cs typeface="Times New Roman" panose="02020603050405020304" pitchFamily="18" charset="0"/>
              </a:rPr>
              <a:t>     </a:t>
            </a:r>
            <a:r>
              <a:rPr lang="en-US" sz="2000" i="1" dirty="0">
                <a:latin typeface="微软雅黑" panose="020B0503020204020204" charset="-122"/>
                <a:ea typeface="微软雅黑" panose="020B0503020204020204" charset="-122"/>
                <a:cs typeface="Times New Roman" panose="02020603050405020304" pitchFamily="18" charset="0"/>
              </a:rPr>
              <a:t>b.	</a:t>
            </a:r>
            <a:r>
              <a:rPr lang="en-US" sz="2000" b="1" i="1" dirty="0">
                <a:latin typeface="微软雅黑" panose="020B0503020204020204" charset="-122"/>
                <a:ea typeface="微软雅黑" panose="020B0503020204020204" charset="-122"/>
                <a:cs typeface="Times New Roman" panose="02020603050405020304" pitchFamily="18" charset="0"/>
              </a:rPr>
              <a:t>dish</a:t>
            </a:r>
            <a:r>
              <a:rPr lang="en-US" sz="2000" i="1" dirty="0">
                <a:latin typeface="微软雅黑" panose="020B0503020204020204" charset="-122"/>
                <a:ea typeface="微软雅黑" panose="020B0503020204020204" charset="-122"/>
                <a:cs typeface="Times New Roman" panose="02020603050405020304" pitchFamily="18" charset="0"/>
              </a:rPr>
              <a:t>: plate; course of a meal; communications device</a:t>
            </a:r>
            <a:endParaRPr lang="en-US" sz="2000" i="1"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sz="2400" i="1" dirty="0">
                <a:latin typeface="微软雅黑" panose="020B0503020204020204" charset="-122"/>
                <a:ea typeface="微软雅黑" panose="020B0503020204020204" charset="-122"/>
                <a:cs typeface="Times New Roman" panose="02020603050405020304" pitchFamily="18" charset="0"/>
              </a:rPr>
              <a:t>he served the dish</a:t>
            </a:r>
            <a:endParaRPr lang="en-US" sz="2400" i="1"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r>
              <a:rPr lang="zh-CN" altLang="en-US" sz="2400" dirty="0">
                <a:latin typeface="微软雅黑" panose="020B0503020204020204" charset="-122"/>
                <a:ea typeface="微软雅黑" panose="020B0503020204020204" charset="-122"/>
                <a:cs typeface="Times New Roman" panose="02020603050405020304" pitchFamily="18" charset="0"/>
              </a:rPr>
              <a:t>他端上了这道菜（很自然想到的场景和画面）</a:t>
            </a:r>
            <a:endParaRPr lang="zh-CN" altLang="en-US" sz="2400"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r>
              <a:rPr lang="zh-CN" altLang="en-US" sz="2400" dirty="0">
                <a:latin typeface="微软雅黑" panose="020B0503020204020204" charset="-122"/>
                <a:ea typeface="微软雅黑" panose="020B0503020204020204" charset="-122"/>
                <a:cs typeface="Times New Roman" panose="02020603050405020304" pitchFamily="18" charset="0"/>
              </a:rPr>
              <a:t>他在摔盘子（网球运动员在球场边瓷茶具，可能在发火，三个词同时包含运动和瓷器这两个不同的主题，一般不太可能）</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r>
              <a:rPr lang="en-US" altLang="en-US" sz="2400" dirty="0">
                <a:latin typeface="微软雅黑" panose="020B0503020204020204" charset="-122"/>
                <a:ea typeface="微软雅黑" panose="020B0503020204020204" charset="-122"/>
                <a:cs typeface="Times New Roman" panose="02020603050405020304" pitchFamily="18" charset="0"/>
              </a:rPr>
              <a:t>W</a:t>
            </a:r>
            <a:r>
              <a:rPr lang="en-US" sz="2400" dirty="0">
                <a:latin typeface="微软雅黑" panose="020B0503020204020204" charset="-122"/>
                <a:ea typeface="微软雅黑" panose="020B0503020204020204" charset="-122"/>
                <a:cs typeface="Times New Roman" panose="02020603050405020304" pitchFamily="18" charset="0"/>
              </a:rPr>
              <a:t>e automatically disambiguate words using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context</a:t>
            </a:r>
            <a:r>
              <a:rPr lang="en-US" sz="2400" dirty="0">
                <a:latin typeface="微软雅黑" panose="020B0503020204020204" charset="-122"/>
                <a:ea typeface="微软雅黑" panose="020B0503020204020204" charset="-122"/>
                <a:cs typeface="Times New Roman" panose="02020603050405020304" pitchFamily="18" charset="0"/>
              </a:rPr>
              <a:t>, exploiting the simple fact that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nearby words have closely related meanings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5.1   Word Sense Disambiguation </a:t>
            </a:r>
            <a:r>
              <a:rPr lang="en-US" altLang="en-US" smtClean="0">
                <a:solidFill>
                  <a:schemeClr val="tx1"/>
                </a:solidFill>
                <a:latin typeface="微软雅黑" panose="020B0503020204020204" charset="-122"/>
                <a:ea typeface="微软雅黑" panose="020B0503020204020204" charset="-122"/>
                <a:sym typeface="+mn-ea"/>
              </a:rPr>
              <a:t>(contd.)</a:t>
            </a:r>
            <a:endParaRPr lang="en-US" altLang="en-US"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36930" y="1179830"/>
            <a:ext cx="10694035" cy="487172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T</a:t>
            </a:r>
            <a:r>
              <a:rPr lang="en-US" sz="2400" dirty="0">
                <a:latin typeface="微软雅黑" panose="020B0503020204020204" charset="-122"/>
                <a:ea typeface="微软雅黑" panose="020B0503020204020204" charset="-122"/>
                <a:cs typeface="Times New Roman" panose="02020603050405020304" pitchFamily="18" charset="0"/>
              </a:rPr>
              <a:t>he meaning of the italicized word helps us interpret the meaning of </a:t>
            </a:r>
            <a:r>
              <a:rPr lang="en-US" sz="2400" i="1" dirty="0">
                <a:latin typeface="微软雅黑" panose="020B0503020204020204" charset="-122"/>
                <a:ea typeface="微软雅黑" panose="020B0503020204020204" charset="-122"/>
                <a:cs typeface="Times New Roman" panose="02020603050405020304" pitchFamily="18" charset="0"/>
              </a:rPr>
              <a:t>by</a:t>
            </a:r>
            <a:endParaRPr lang="en-US" sz="24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000" dirty="0">
                <a:latin typeface="微软雅黑" panose="020B0503020204020204" charset="-122"/>
                <a:ea typeface="微软雅黑" panose="020B0503020204020204" charset="-122"/>
                <a:cs typeface="Times New Roman" panose="02020603050405020304" pitchFamily="18" charset="0"/>
              </a:rPr>
              <a:t>a. The lost children were found by </a:t>
            </a:r>
            <a:r>
              <a:rPr lang="en-US" altLang="en-US" sz="2000" i="1" dirty="0">
                <a:latin typeface="微软雅黑" panose="020B0503020204020204" charset="-122"/>
                <a:ea typeface="微软雅黑" panose="020B0503020204020204" charset="-122"/>
                <a:cs typeface="Times New Roman" panose="02020603050405020304" pitchFamily="18" charset="0"/>
              </a:rPr>
              <a:t>the searchers</a:t>
            </a:r>
            <a:r>
              <a:rPr lang="en-US" altLang="en-US" sz="2000" dirty="0">
                <a:latin typeface="微软雅黑" panose="020B0503020204020204" charset="-122"/>
                <a:ea typeface="微软雅黑" panose="020B0503020204020204" charset="-122"/>
                <a:cs typeface="Times New Roman" panose="02020603050405020304" pitchFamily="18" charset="0"/>
              </a:rPr>
              <a:t> (agentive)</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000" dirty="0">
                <a:latin typeface="微软雅黑" panose="020B0503020204020204" charset="-122"/>
                <a:ea typeface="微软雅黑" panose="020B0503020204020204" charset="-122"/>
                <a:cs typeface="Times New Roman" panose="02020603050405020304" pitchFamily="18" charset="0"/>
              </a:rPr>
              <a:t>b. The lost children were found by </a:t>
            </a:r>
            <a:r>
              <a:rPr lang="en-US" altLang="en-US" sz="2000" i="1" dirty="0">
                <a:latin typeface="微软雅黑" panose="020B0503020204020204" charset="-122"/>
                <a:ea typeface="微软雅黑" panose="020B0503020204020204" charset="-122"/>
                <a:cs typeface="Times New Roman" panose="02020603050405020304" pitchFamily="18" charset="0"/>
              </a:rPr>
              <a:t>the mountain</a:t>
            </a:r>
            <a:r>
              <a:rPr lang="en-US" altLang="en-US" sz="2000" dirty="0">
                <a:latin typeface="微软雅黑" panose="020B0503020204020204" charset="-122"/>
                <a:ea typeface="微软雅黑" panose="020B0503020204020204" charset="-122"/>
                <a:cs typeface="Times New Roman" panose="02020603050405020304" pitchFamily="18" charset="0"/>
              </a:rPr>
              <a:t> (locative)</a:t>
            </a:r>
            <a:endParaRPr lang="en-US" altLang="en-US" sz="20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000" dirty="0">
                <a:latin typeface="微软雅黑" panose="020B0503020204020204" charset="-122"/>
                <a:ea typeface="微软雅黑" panose="020B0503020204020204" charset="-122"/>
                <a:cs typeface="Times New Roman" panose="02020603050405020304" pitchFamily="18" charset="0"/>
              </a:rPr>
              <a:t>  c. The lost children were found by </a:t>
            </a:r>
            <a:r>
              <a:rPr lang="en-US" altLang="en-US" sz="2000" i="1" dirty="0">
                <a:latin typeface="微软雅黑" panose="020B0503020204020204" charset="-122"/>
                <a:ea typeface="微软雅黑" panose="020B0503020204020204" charset="-122"/>
                <a:cs typeface="Times New Roman" panose="02020603050405020304" pitchFamily="18" charset="0"/>
              </a:rPr>
              <a:t>the afternoon</a:t>
            </a:r>
            <a:r>
              <a:rPr lang="en-US" altLang="en-US" sz="2000" dirty="0">
                <a:latin typeface="微软雅黑" panose="020B0503020204020204" charset="-122"/>
                <a:ea typeface="微软雅黑" panose="020B0503020204020204" charset="-122"/>
                <a:cs typeface="Times New Roman" panose="02020603050405020304" pitchFamily="18" charset="0"/>
              </a:rPr>
              <a:t> (temporal)</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r>
              <a:rPr lang="en-US" altLang="en-US" sz="2400" dirty="0">
                <a:latin typeface="微软雅黑" panose="020B0503020204020204" charset="-122"/>
                <a:ea typeface="微软雅黑" panose="020B0503020204020204" charset="-122"/>
                <a:cs typeface="Times New Roman" panose="02020603050405020304" pitchFamily="18" charset="0"/>
              </a:rPr>
              <a:t>W</a:t>
            </a:r>
            <a:r>
              <a:rPr lang="en-US" sz="2400" dirty="0">
                <a:latin typeface="微软雅黑" panose="020B0503020204020204" charset="-122"/>
                <a:ea typeface="微软雅黑" panose="020B0503020204020204" charset="-122"/>
                <a:cs typeface="Times New Roman" panose="02020603050405020304" pitchFamily="18" charset="0"/>
              </a:rPr>
              <a:t>e automatically disambiguate words using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context</a:t>
            </a:r>
            <a:r>
              <a:rPr lang="en-US" sz="2400" dirty="0">
                <a:latin typeface="微软雅黑" panose="020B0503020204020204" charset="-122"/>
                <a:ea typeface="微软雅黑" panose="020B0503020204020204" charset="-122"/>
                <a:cs typeface="Times New Roman" panose="02020603050405020304" pitchFamily="18" charset="0"/>
              </a:rPr>
              <a:t>, exploiting the simple fact that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nearby words have closely related meanings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5.2   Pronoun Resolution</a:t>
            </a:r>
            <a:endParaRPr altLang="zh-CN"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deeper kind of language understanding is to work out "who did what to whom" — i.e., to detect the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subjects and objects of verbs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T</a:t>
            </a:r>
            <a:r>
              <a:rPr lang="en-US" sz="2400" dirty="0">
                <a:latin typeface="微软雅黑" panose="020B0503020204020204" charset="-122"/>
                <a:ea typeface="微软雅黑" panose="020B0503020204020204" charset="-122"/>
                <a:cs typeface="Times New Roman" panose="02020603050405020304" pitchFamily="18" charset="0"/>
              </a:rPr>
              <a:t>ry to determine what was sold, caught, and found (one case is ambiguous) </a:t>
            </a:r>
            <a:r>
              <a:rPr lang="en-US" altLang="en-US" sz="2400" dirty="0">
                <a:latin typeface="微软雅黑" panose="020B0503020204020204" charset="-122"/>
                <a:ea typeface="微软雅黑" panose="020B0503020204020204" charset="-122"/>
                <a:cs typeface="Times New Roman" panose="02020603050405020304" pitchFamily="18" charset="0"/>
              </a:rPr>
              <a:t>:</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None/>
            </a:pPr>
            <a:r>
              <a:rPr lang="en-US" sz="2000" dirty="0">
                <a:latin typeface="微软雅黑" panose="020B0503020204020204" charset="-122"/>
                <a:ea typeface="微软雅黑" panose="020B0503020204020204" charset="-122"/>
                <a:cs typeface="Times New Roman" panose="02020603050405020304" pitchFamily="18" charset="0"/>
              </a:rPr>
              <a:t>a.</a:t>
            </a:r>
            <a:r>
              <a:rPr lang="en-US" altLang="en-US" sz="2000" dirty="0">
                <a:latin typeface="微软雅黑" panose="020B0503020204020204" charset="-122"/>
                <a:ea typeface="微软雅黑" panose="020B0503020204020204" charset="-122"/>
                <a:cs typeface="Times New Roman" panose="02020603050405020304" pitchFamily="18" charset="0"/>
              </a:rPr>
              <a:t> </a:t>
            </a:r>
            <a:r>
              <a:rPr lang="en-US" sz="2000" dirty="0">
                <a:latin typeface="微软雅黑" panose="020B0503020204020204" charset="-122"/>
                <a:ea typeface="微软雅黑" panose="020B0503020204020204" charset="-122"/>
                <a:cs typeface="Times New Roman" panose="02020603050405020304" pitchFamily="18" charset="0"/>
              </a:rPr>
              <a:t>The thieves stole the paintings. They were subsequently </a:t>
            </a:r>
            <a:r>
              <a:rPr lang="en-US" sz="2000" i="1" dirty="0">
                <a:latin typeface="微软雅黑" panose="020B0503020204020204" charset="-122"/>
                <a:ea typeface="微软雅黑" panose="020B0503020204020204" charset="-122"/>
                <a:cs typeface="Times New Roman" panose="02020603050405020304" pitchFamily="18" charset="0"/>
              </a:rPr>
              <a:t>sold</a:t>
            </a:r>
            <a:r>
              <a:rPr lang="en-US" sz="2000" dirty="0">
                <a:latin typeface="微软雅黑" panose="020B0503020204020204" charset="-122"/>
                <a:ea typeface="微软雅黑" panose="020B0503020204020204" charset="-122"/>
                <a:cs typeface="Times New Roman" panose="02020603050405020304" pitchFamily="18" charset="0"/>
              </a:rPr>
              <a:t>.</a:t>
            </a:r>
            <a:endParaRPr lang="en-US" sz="20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None/>
            </a:pPr>
            <a:r>
              <a:rPr lang="en-US" altLang="en-US" sz="2000" dirty="0">
                <a:latin typeface="微软雅黑" panose="020B0503020204020204" charset="-122"/>
                <a:ea typeface="微软雅黑" panose="020B0503020204020204" charset="-122"/>
                <a:cs typeface="Times New Roman" panose="02020603050405020304" pitchFamily="18" charset="0"/>
              </a:rPr>
              <a:t>     </a:t>
            </a:r>
            <a:r>
              <a:rPr lang="en-US" sz="2000" dirty="0">
                <a:latin typeface="微软雅黑" panose="020B0503020204020204" charset="-122"/>
                <a:ea typeface="微软雅黑" panose="020B0503020204020204" charset="-122"/>
                <a:cs typeface="Times New Roman" panose="02020603050405020304" pitchFamily="18" charset="0"/>
              </a:rPr>
              <a:t>b.</a:t>
            </a:r>
            <a:r>
              <a:rPr lang="en-US" altLang="en-US" sz="2000" dirty="0">
                <a:latin typeface="微软雅黑" panose="020B0503020204020204" charset="-122"/>
                <a:ea typeface="微软雅黑" panose="020B0503020204020204" charset="-122"/>
                <a:cs typeface="Times New Roman" panose="02020603050405020304" pitchFamily="18" charset="0"/>
              </a:rPr>
              <a:t> </a:t>
            </a:r>
            <a:r>
              <a:rPr lang="en-US" sz="2000" dirty="0">
                <a:latin typeface="微软雅黑" panose="020B0503020204020204" charset="-122"/>
                <a:ea typeface="微软雅黑" panose="020B0503020204020204" charset="-122"/>
                <a:cs typeface="Times New Roman" panose="02020603050405020304" pitchFamily="18" charset="0"/>
              </a:rPr>
              <a:t>The thieves stole the paintings. They were subsequently </a:t>
            </a:r>
            <a:r>
              <a:rPr lang="en-US" sz="2000" i="1" dirty="0">
                <a:latin typeface="微软雅黑" panose="020B0503020204020204" charset="-122"/>
                <a:ea typeface="微软雅黑" panose="020B0503020204020204" charset="-122"/>
                <a:cs typeface="Times New Roman" panose="02020603050405020304" pitchFamily="18" charset="0"/>
              </a:rPr>
              <a:t>caught</a:t>
            </a:r>
            <a:r>
              <a:rPr lang="en-US" sz="2000" dirty="0">
                <a:latin typeface="微软雅黑" panose="020B0503020204020204" charset="-122"/>
                <a:ea typeface="微软雅黑" panose="020B0503020204020204" charset="-122"/>
                <a:cs typeface="Times New Roman" panose="02020603050405020304" pitchFamily="18" charset="0"/>
              </a:rPr>
              <a:t>.</a:t>
            </a:r>
            <a:endParaRPr lang="en-US" sz="20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None/>
            </a:pPr>
            <a:r>
              <a:rPr lang="en-US" altLang="en-US" sz="2000" dirty="0">
                <a:latin typeface="微软雅黑" panose="020B0503020204020204" charset="-122"/>
                <a:ea typeface="微软雅黑" panose="020B0503020204020204" charset="-122"/>
                <a:cs typeface="Times New Roman" panose="02020603050405020304" pitchFamily="18" charset="0"/>
              </a:rPr>
              <a:t>   </a:t>
            </a:r>
            <a:r>
              <a:rPr lang="en-US" sz="2000" dirty="0">
                <a:latin typeface="微软雅黑" panose="020B0503020204020204" charset="-122"/>
                <a:ea typeface="微软雅黑" panose="020B0503020204020204" charset="-122"/>
                <a:cs typeface="Times New Roman" panose="02020603050405020304" pitchFamily="18" charset="0"/>
              </a:rPr>
              <a:t>c.</a:t>
            </a:r>
            <a:r>
              <a:rPr lang="en-US" altLang="en-US" sz="2000" dirty="0">
                <a:latin typeface="微软雅黑" panose="020B0503020204020204" charset="-122"/>
                <a:ea typeface="微软雅黑" panose="020B0503020204020204" charset="-122"/>
                <a:cs typeface="Times New Roman" panose="02020603050405020304" pitchFamily="18" charset="0"/>
              </a:rPr>
              <a:t> </a:t>
            </a:r>
            <a:r>
              <a:rPr lang="en-US" sz="2000" dirty="0">
                <a:latin typeface="微软雅黑" panose="020B0503020204020204" charset="-122"/>
                <a:ea typeface="微软雅黑" panose="020B0503020204020204" charset="-122"/>
                <a:cs typeface="Times New Roman" panose="02020603050405020304" pitchFamily="18" charset="0"/>
              </a:rPr>
              <a:t>The thieves stole the paintings. They were subsequently </a:t>
            </a:r>
            <a:r>
              <a:rPr lang="en-US" sz="2000" i="1" dirty="0">
                <a:latin typeface="微软雅黑" panose="020B0503020204020204" charset="-122"/>
                <a:ea typeface="微软雅黑" panose="020B0503020204020204" charset="-122"/>
                <a:cs typeface="Times New Roman" panose="02020603050405020304" pitchFamily="18" charset="0"/>
              </a:rPr>
              <a:t>found</a:t>
            </a:r>
            <a:r>
              <a:rPr lang="en-US" sz="20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Answering this question involves finding the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antecedent</a:t>
            </a:r>
            <a:r>
              <a:rPr lang="en-US" sz="2400" dirty="0">
                <a:latin typeface="微软雅黑" panose="020B0503020204020204" charset="-122"/>
                <a:ea typeface="微软雅黑" panose="020B0503020204020204" charset="-122"/>
                <a:cs typeface="Times New Roman" panose="02020603050405020304" pitchFamily="18" charset="0"/>
              </a:rPr>
              <a:t> of the pronoun they, either thieves or paintings. Computational techniques for tackling this problem include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anaphora resolution</a:t>
            </a:r>
            <a:r>
              <a:rPr lang="en-US" sz="2400" dirty="0">
                <a:latin typeface="微软雅黑" panose="020B0503020204020204" charset="-122"/>
                <a:ea typeface="微软雅黑" panose="020B0503020204020204" charset="-122"/>
                <a:cs typeface="Times New Roman" panose="02020603050405020304" pitchFamily="18" charset="0"/>
              </a:rPr>
              <a:t> — identifying what a pronoun or noun phrase refers to — and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semantic role labeling</a:t>
            </a:r>
            <a:r>
              <a:rPr lang="en-US" sz="2400" dirty="0">
                <a:latin typeface="微软雅黑" panose="020B0503020204020204" charset="-122"/>
                <a:ea typeface="微软雅黑" panose="020B0503020204020204" charset="-122"/>
                <a:cs typeface="Times New Roman" panose="02020603050405020304" pitchFamily="18" charset="0"/>
              </a:rPr>
              <a:t> — identifying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how a noun phrase relates to the verb</a:t>
            </a:r>
            <a:r>
              <a:rPr lang="en-US" sz="2400" dirty="0">
                <a:latin typeface="微软雅黑" panose="020B0503020204020204" charset="-122"/>
                <a:ea typeface="微软雅黑" panose="020B0503020204020204" charset="-122"/>
                <a:cs typeface="Times New Roman" panose="02020603050405020304" pitchFamily="18" charset="0"/>
              </a:rPr>
              <a:t> (as agent, patient, instrument, and so on).</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true"/>
          </p:cNvPicPr>
          <p:nvPr/>
        </p:nvPicPr>
        <p:blipFill>
          <a:blip r:embed="rId1"/>
          <a:srcRect l="2229" t="35150" r="5457" b="8999"/>
          <a:stretch>
            <a:fillRect/>
          </a:stretch>
        </p:blipFill>
        <p:spPr>
          <a:xfrm>
            <a:off x="7067550" y="1964055"/>
            <a:ext cx="3880485" cy="1562735"/>
          </a:xfrm>
          <a:prstGeom prst="rect">
            <a:avLst/>
          </a:prstGeom>
        </p:spPr>
      </p:pic>
      <p:pic>
        <p:nvPicPr>
          <p:cNvPr id="4" name="图片 3"/>
          <p:cNvPicPr>
            <a:picLocks noChangeAspect="true"/>
          </p:cNvPicPr>
          <p:nvPr/>
        </p:nvPicPr>
        <p:blipFill>
          <a:blip r:embed="rId2"/>
          <a:stretch>
            <a:fillRect/>
          </a:stretch>
        </p:blipFill>
        <p:spPr>
          <a:xfrm>
            <a:off x="7067550" y="4267200"/>
            <a:ext cx="3881120" cy="2181225"/>
          </a:xfrm>
          <a:prstGeom prst="rect">
            <a:avLst/>
          </a:prstGeom>
        </p:spPr>
      </p:pic>
      <p:grpSp>
        <p:nvGrpSpPr>
          <p:cNvPr id="9" name="组合 8"/>
          <p:cNvGrpSpPr/>
          <p:nvPr/>
        </p:nvGrpSpPr>
        <p:grpSpPr>
          <a:xfrm>
            <a:off x="1230630" y="1760220"/>
            <a:ext cx="3864610" cy="2134870"/>
            <a:chOff x="1978" y="3075"/>
            <a:chExt cx="6086" cy="3362"/>
          </a:xfrm>
        </p:grpSpPr>
        <p:pic>
          <p:nvPicPr>
            <p:cNvPr id="5" name="图片 4"/>
            <p:cNvPicPr>
              <a:picLocks noChangeAspect="true"/>
            </p:cNvPicPr>
            <p:nvPr/>
          </p:nvPicPr>
          <p:blipFill>
            <a:blip r:embed="rId3"/>
            <a:srcRect l="11241" t="31802" r="15118" b="35212"/>
            <a:stretch>
              <a:fillRect/>
            </a:stretch>
          </p:blipFill>
          <p:spPr>
            <a:xfrm>
              <a:off x="2031" y="3075"/>
              <a:ext cx="5982" cy="1508"/>
            </a:xfrm>
            <a:prstGeom prst="rect">
              <a:avLst/>
            </a:prstGeom>
          </p:spPr>
        </p:pic>
        <p:pic>
          <p:nvPicPr>
            <p:cNvPr id="8" name="图片 7"/>
            <p:cNvPicPr>
              <a:picLocks noChangeAspect="true"/>
            </p:cNvPicPr>
            <p:nvPr/>
          </p:nvPicPr>
          <p:blipFill>
            <a:blip r:embed="rId4"/>
            <a:stretch>
              <a:fillRect/>
            </a:stretch>
          </p:blipFill>
          <p:spPr>
            <a:xfrm>
              <a:off x="1978" y="4721"/>
              <a:ext cx="6087" cy="1717"/>
            </a:xfrm>
            <a:prstGeom prst="rect">
              <a:avLst/>
            </a:prstGeom>
          </p:spPr>
        </p:pic>
      </p:grpSp>
      <p:grpSp>
        <p:nvGrpSpPr>
          <p:cNvPr id="13" name="组合 12"/>
          <p:cNvGrpSpPr/>
          <p:nvPr/>
        </p:nvGrpSpPr>
        <p:grpSpPr>
          <a:xfrm>
            <a:off x="988695" y="4606925"/>
            <a:ext cx="4767580" cy="1861185"/>
            <a:chOff x="2166" y="7349"/>
            <a:chExt cx="7508" cy="2931"/>
          </a:xfrm>
        </p:grpSpPr>
        <p:pic>
          <p:nvPicPr>
            <p:cNvPr id="10" name="图片 9"/>
            <p:cNvPicPr>
              <a:picLocks noChangeAspect="true"/>
            </p:cNvPicPr>
            <p:nvPr/>
          </p:nvPicPr>
          <p:blipFill>
            <a:blip r:embed="rId5"/>
            <a:srcRect l="10723" t="34583" r="12644" b="37223"/>
            <a:stretch>
              <a:fillRect/>
            </a:stretch>
          </p:blipFill>
          <p:spPr>
            <a:xfrm>
              <a:off x="2166" y="7349"/>
              <a:ext cx="4867" cy="940"/>
            </a:xfrm>
            <a:prstGeom prst="rect">
              <a:avLst/>
            </a:prstGeom>
          </p:spPr>
        </p:pic>
        <p:pic>
          <p:nvPicPr>
            <p:cNvPr id="11" name="图片 10"/>
            <p:cNvPicPr>
              <a:picLocks noChangeAspect="true"/>
            </p:cNvPicPr>
            <p:nvPr/>
          </p:nvPicPr>
          <p:blipFill>
            <a:blip r:embed="rId6"/>
            <a:stretch>
              <a:fillRect/>
            </a:stretch>
          </p:blipFill>
          <p:spPr>
            <a:xfrm>
              <a:off x="2166" y="8454"/>
              <a:ext cx="4929" cy="1826"/>
            </a:xfrm>
            <a:prstGeom prst="rect">
              <a:avLst/>
            </a:prstGeom>
          </p:spPr>
        </p:pic>
        <p:pic>
          <p:nvPicPr>
            <p:cNvPr id="12" name="图片 11"/>
            <p:cNvPicPr>
              <a:picLocks noChangeAspect="true"/>
            </p:cNvPicPr>
            <p:nvPr/>
          </p:nvPicPr>
          <p:blipFill>
            <a:blip r:embed="rId7"/>
            <a:stretch>
              <a:fillRect/>
            </a:stretch>
          </p:blipFill>
          <p:spPr>
            <a:xfrm>
              <a:off x="7174" y="7349"/>
              <a:ext cx="2501" cy="2900"/>
            </a:xfrm>
            <a:prstGeom prst="rect">
              <a:avLst/>
            </a:prstGeom>
          </p:spPr>
        </p:pic>
      </p:grpSp>
      <p:sp>
        <p:nvSpPr>
          <p:cNvPr id="7" name="Rectangle 2"/>
          <p:cNvSpPr>
            <a:spLocks noGrp="true" noChangeArrowheads="true"/>
          </p:cNvSpPr>
          <p:nvPr/>
        </p:nvSpPr>
        <p:spPr>
          <a:xfrm>
            <a:off x="288925" y="251460"/>
            <a:ext cx="797179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Basic tools and useful websites</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552575" y="2955925"/>
            <a:ext cx="982345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algn="ctr" eaLnBrk="1" hangingPunct="1"/>
            <a:r>
              <a:rPr lang="en-US" altLang="en-US" dirty="0" smtClean="0">
                <a:solidFill>
                  <a:schemeClr val="tx1"/>
                </a:solidFill>
                <a:latin typeface="微软雅黑" panose="020B0503020204020204" charset="-122"/>
                <a:ea typeface="微软雅黑" panose="020B0503020204020204" charset="-122"/>
              </a:rPr>
              <a:t>T</a:t>
            </a:r>
            <a:r>
              <a:rPr altLang="zh-CN" dirty="0" smtClean="0">
                <a:solidFill>
                  <a:schemeClr val="tx1"/>
                </a:solidFill>
                <a:latin typeface="微软雅黑" panose="020B0503020204020204" charset="-122"/>
                <a:ea typeface="微软雅黑" panose="020B0503020204020204" charset="-122"/>
              </a:rPr>
              <a:t>o be continued</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true" noChangeArrowheads="true"/>
          </p:cNvSpPr>
          <p:nvPr/>
        </p:nvSpPr>
        <p:spPr>
          <a:xfrm>
            <a:off x="288925" y="251460"/>
            <a:ext cx="9404350" cy="107061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Basic tools and useful websites </a:t>
            </a:r>
            <a:r>
              <a:rPr lang="en-US" altLang="en-US" dirty="0" smtClean="0">
                <a:solidFill>
                  <a:schemeClr val="tx1"/>
                </a:solidFill>
                <a:latin typeface="微软雅黑" panose="020B0503020204020204" charset="-122"/>
                <a:ea typeface="微软雅黑" panose="020B0503020204020204" charset="-122"/>
              </a:rPr>
              <a:t>(Cont.)</a:t>
            </a:r>
            <a:endParaRPr lang="en-US" altLang="en-US" dirty="0" smtClean="0">
              <a:solidFill>
                <a:schemeClr val="tx1"/>
              </a:solidFill>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1"/>
          <a:stretch>
            <a:fillRect/>
          </a:stretch>
        </p:blipFill>
        <p:spPr>
          <a:xfrm>
            <a:off x="1425575" y="2109470"/>
            <a:ext cx="3451225" cy="1332865"/>
          </a:xfrm>
          <a:prstGeom prst="rect">
            <a:avLst/>
          </a:prstGeom>
        </p:spPr>
      </p:pic>
      <p:pic>
        <p:nvPicPr>
          <p:cNvPr id="6" name="图片 5"/>
          <p:cNvPicPr>
            <a:picLocks noChangeAspect="true"/>
          </p:cNvPicPr>
          <p:nvPr/>
        </p:nvPicPr>
        <p:blipFill>
          <a:blip r:embed="rId2"/>
          <a:stretch>
            <a:fillRect/>
          </a:stretch>
        </p:blipFill>
        <p:spPr>
          <a:xfrm>
            <a:off x="1123950" y="4238625"/>
            <a:ext cx="4394200" cy="1282700"/>
          </a:xfrm>
          <a:prstGeom prst="rect">
            <a:avLst/>
          </a:prstGeom>
        </p:spPr>
      </p:pic>
      <p:grpSp>
        <p:nvGrpSpPr>
          <p:cNvPr id="19" name="组合 18"/>
          <p:cNvGrpSpPr/>
          <p:nvPr/>
        </p:nvGrpSpPr>
        <p:grpSpPr>
          <a:xfrm>
            <a:off x="7427595" y="1952625"/>
            <a:ext cx="2971800" cy="3907790"/>
            <a:chOff x="12569" y="3115"/>
            <a:chExt cx="4680" cy="6154"/>
          </a:xfrm>
        </p:grpSpPr>
        <p:pic>
          <p:nvPicPr>
            <p:cNvPr id="14" name="图片 13"/>
            <p:cNvPicPr>
              <a:picLocks noChangeAspect="true"/>
            </p:cNvPicPr>
            <p:nvPr/>
          </p:nvPicPr>
          <p:blipFill>
            <a:blip r:embed="rId3"/>
            <a:srcRect l="8582" t="24740" r="9340" b="26112"/>
            <a:stretch>
              <a:fillRect/>
            </a:stretch>
          </p:blipFill>
          <p:spPr>
            <a:xfrm>
              <a:off x="12659" y="3115"/>
              <a:ext cx="4497" cy="1515"/>
            </a:xfrm>
            <a:prstGeom prst="rect">
              <a:avLst/>
            </a:prstGeom>
          </p:spPr>
        </p:pic>
        <p:pic>
          <p:nvPicPr>
            <p:cNvPr id="15" name="图片 14"/>
            <p:cNvPicPr>
              <a:picLocks noChangeAspect="true"/>
            </p:cNvPicPr>
            <p:nvPr/>
          </p:nvPicPr>
          <p:blipFill>
            <a:blip r:embed="rId4"/>
            <a:srcRect l="3411" t="23787" r="4283" b="28780"/>
            <a:stretch>
              <a:fillRect/>
            </a:stretch>
          </p:blipFill>
          <p:spPr>
            <a:xfrm>
              <a:off x="12659" y="7579"/>
              <a:ext cx="4496" cy="905"/>
            </a:xfrm>
            <a:prstGeom prst="rect">
              <a:avLst/>
            </a:prstGeom>
          </p:spPr>
        </p:pic>
        <p:pic>
          <p:nvPicPr>
            <p:cNvPr id="16" name="图片 15"/>
            <p:cNvPicPr>
              <a:picLocks noChangeAspect="true"/>
            </p:cNvPicPr>
            <p:nvPr/>
          </p:nvPicPr>
          <p:blipFill>
            <a:blip r:embed="rId5"/>
            <a:stretch>
              <a:fillRect/>
            </a:stretch>
          </p:blipFill>
          <p:spPr>
            <a:xfrm>
              <a:off x="12569" y="4769"/>
              <a:ext cx="4681" cy="1083"/>
            </a:xfrm>
            <a:prstGeom prst="rect">
              <a:avLst/>
            </a:prstGeom>
          </p:spPr>
        </p:pic>
        <p:pic>
          <p:nvPicPr>
            <p:cNvPr id="17" name="图片 16"/>
            <p:cNvPicPr>
              <a:picLocks noChangeAspect="true"/>
            </p:cNvPicPr>
            <p:nvPr/>
          </p:nvPicPr>
          <p:blipFill>
            <a:blip r:embed="rId6"/>
            <a:stretch>
              <a:fillRect/>
            </a:stretch>
          </p:blipFill>
          <p:spPr>
            <a:xfrm>
              <a:off x="12659" y="5894"/>
              <a:ext cx="4498" cy="1633"/>
            </a:xfrm>
            <a:prstGeom prst="rect">
              <a:avLst/>
            </a:prstGeom>
          </p:spPr>
        </p:pic>
        <p:pic>
          <p:nvPicPr>
            <p:cNvPr id="18" name="图片 17"/>
            <p:cNvPicPr>
              <a:picLocks noChangeAspect="true"/>
            </p:cNvPicPr>
            <p:nvPr/>
          </p:nvPicPr>
          <p:blipFill>
            <a:blip r:embed="rId7"/>
            <a:stretch>
              <a:fillRect/>
            </a:stretch>
          </p:blipFill>
          <p:spPr>
            <a:xfrm>
              <a:off x="12659" y="8561"/>
              <a:ext cx="4591" cy="708"/>
            </a:xfrm>
            <a:prstGeom prst="rect">
              <a:avLst/>
            </a:prstGeom>
          </p:spPr>
        </p:pic>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Motivations</a:t>
            </a:r>
            <a:endParaRPr altLang="zh-CN"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sz="2400" dirty="0">
                <a:latin typeface="微软雅黑" panose="020B0503020204020204" charset="-122"/>
                <a:ea typeface="微软雅黑" panose="020B0503020204020204" charset="-122"/>
                <a:cs typeface="Times New Roman" panose="02020603050405020304" pitchFamily="18" charset="0"/>
              </a:rPr>
              <a:t>What can we achieve by combining </a:t>
            </a:r>
            <a:r>
              <a:rPr sz="2400" dirty="0">
                <a:solidFill>
                  <a:schemeClr val="accent1"/>
                </a:solidFill>
                <a:latin typeface="微软雅黑" panose="020B0503020204020204" charset="-122"/>
                <a:ea typeface="微软雅黑" panose="020B0503020204020204" charset="-122"/>
                <a:cs typeface="Times New Roman" panose="02020603050405020304" pitchFamily="18" charset="0"/>
              </a:rPr>
              <a:t>simple programming techniques</a:t>
            </a:r>
            <a:r>
              <a:rPr sz="2400" dirty="0">
                <a:latin typeface="微软雅黑" panose="020B0503020204020204" charset="-122"/>
                <a:ea typeface="微软雅黑" panose="020B0503020204020204" charset="-122"/>
                <a:cs typeface="Times New Roman" panose="02020603050405020304" pitchFamily="18" charset="0"/>
              </a:rPr>
              <a:t> with </a:t>
            </a:r>
            <a:r>
              <a:rPr sz="2400" dirty="0">
                <a:solidFill>
                  <a:schemeClr val="accent1"/>
                </a:solidFill>
                <a:latin typeface="微软雅黑" panose="020B0503020204020204" charset="-122"/>
                <a:ea typeface="微软雅黑" panose="020B0503020204020204" charset="-122"/>
                <a:cs typeface="Times New Roman" panose="02020603050405020304" pitchFamily="18" charset="0"/>
              </a:rPr>
              <a:t>large quantities of text</a:t>
            </a:r>
            <a:r>
              <a:rPr sz="2400" dirty="0">
                <a:latin typeface="微软雅黑" panose="020B0503020204020204" charset="-122"/>
                <a:ea typeface="微软雅黑" panose="020B0503020204020204" charset="-122"/>
                <a:cs typeface="Times New Roman" panose="02020603050405020304" pitchFamily="18" charset="0"/>
              </a:rPr>
              <a:t>?</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sz="2400" dirty="0">
                <a:latin typeface="微软雅黑" panose="020B0503020204020204" charset="-122"/>
                <a:ea typeface="微软雅黑" panose="020B0503020204020204" charset="-122"/>
                <a:cs typeface="Times New Roman" panose="02020603050405020304" pitchFamily="18" charset="0"/>
              </a:rPr>
              <a:t>How can we </a:t>
            </a:r>
            <a:r>
              <a:rPr sz="2400" dirty="0">
                <a:solidFill>
                  <a:schemeClr val="accent1"/>
                </a:solidFill>
                <a:latin typeface="微软雅黑" panose="020B0503020204020204" charset="-122"/>
                <a:ea typeface="微软雅黑" panose="020B0503020204020204" charset="-122"/>
                <a:cs typeface="Times New Roman" panose="02020603050405020304" pitchFamily="18" charset="0"/>
              </a:rPr>
              <a:t>automatically extract key words and phrases</a:t>
            </a:r>
            <a:r>
              <a:rPr sz="2400" dirty="0">
                <a:latin typeface="微软雅黑" panose="020B0503020204020204" charset="-122"/>
                <a:ea typeface="微软雅黑" panose="020B0503020204020204" charset="-122"/>
                <a:cs typeface="Times New Roman" panose="02020603050405020304" pitchFamily="18" charset="0"/>
              </a:rPr>
              <a:t> that sum up the style and content of a text?</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sz="2400" dirty="0">
                <a:latin typeface="微软雅黑" panose="020B0503020204020204" charset="-122"/>
                <a:ea typeface="微软雅黑" panose="020B0503020204020204" charset="-122"/>
                <a:cs typeface="Times New Roman" panose="02020603050405020304" pitchFamily="18" charset="0"/>
              </a:rPr>
              <a:t>What </a:t>
            </a:r>
            <a:r>
              <a:rPr sz="2400" dirty="0">
                <a:solidFill>
                  <a:schemeClr val="accent1"/>
                </a:solidFill>
                <a:latin typeface="微软雅黑" panose="020B0503020204020204" charset="-122"/>
                <a:ea typeface="微软雅黑" panose="020B0503020204020204" charset="-122"/>
                <a:cs typeface="Times New Roman" panose="02020603050405020304" pitchFamily="18" charset="0"/>
              </a:rPr>
              <a:t>tools and techniques</a:t>
            </a:r>
            <a:r>
              <a:rPr sz="2400" dirty="0">
                <a:latin typeface="微软雅黑" panose="020B0503020204020204" charset="-122"/>
                <a:ea typeface="微软雅黑" panose="020B0503020204020204" charset="-122"/>
                <a:cs typeface="Times New Roman" panose="02020603050405020304" pitchFamily="18" charset="0"/>
              </a:rPr>
              <a:t> does the Python programming language provide for such work?</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sz="2400" dirty="0">
                <a:latin typeface="微软雅黑" panose="020B0503020204020204" charset="-122"/>
                <a:ea typeface="微软雅黑" panose="020B0503020204020204" charset="-122"/>
                <a:cs typeface="Times New Roman" panose="02020603050405020304" pitchFamily="18" charset="0"/>
              </a:rPr>
              <a:t>What are some of the </a:t>
            </a:r>
            <a:r>
              <a:rPr sz="2400" dirty="0">
                <a:solidFill>
                  <a:schemeClr val="accent1"/>
                </a:solidFill>
                <a:latin typeface="微软雅黑" panose="020B0503020204020204" charset="-122"/>
                <a:ea typeface="微软雅黑" panose="020B0503020204020204" charset="-122"/>
                <a:cs typeface="Times New Roman" panose="02020603050405020304" pitchFamily="18" charset="0"/>
              </a:rPr>
              <a:t>interesting challenges</a:t>
            </a:r>
            <a:r>
              <a:rPr sz="2400" dirty="0">
                <a:latin typeface="微软雅黑" panose="020B0503020204020204" charset="-122"/>
                <a:ea typeface="微软雅黑" panose="020B0503020204020204" charset="-122"/>
                <a:cs typeface="Times New Roman" panose="02020603050405020304" pitchFamily="18" charset="0"/>
              </a:rPr>
              <a:t> of natural language processing?</a:t>
            </a:r>
            <a:endParaRPr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879600" y="2955925"/>
            <a:ext cx="8432800" cy="94551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   Computing with Language: Texts and Words</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1.1   Getting Started with Python</a:t>
            </a:r>
            <a:endParaRPr altLang="zh-CN"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12165" y="1810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For </a:t>
            </a:r>
            <a:r>
              <a:rPr lang="en-US" altLang="en-US" sz="2400" dirty="0">
                <a:latin typeface="微软雅黑" panose="020B0503020204020204" charset="-122"/>
                <a:ea typeface="微软雅黑" panose="020B0503020204020204" charset="-122"/>
                <a:cs typeface="Times New Roman" panose="02020603050405020304" pitchFamily="18" charset="0"/>
              </a:rPr>
              <a:t>more study materials, please refer to my course website for </a:t>
            </a:r>
            <a:r>
              <a:rPr lang="en-US" altLang="en-US" sz="2400" i="1" dirty="0">
                <a:latin typeface="微软雅黑" panose="020B0503020204020204" charset="-122"/>
                <a:ea typeface="微软雅黑" panose="020B0503020204020204" charset="-122"/>
                <a:cs typeface="Times New Roman" panose="02020603050405020304" pitchFamily="18" charset="0"/>
              </a:rPr>
              <a:t>Programming Basics </a:t>
            </a:r>
            <a:r>
              <a:rPr lang="en-US" altLang="en-US" sz="2400" dirty="0">
                <a:latin typeface="微软雅黑" panose="020B0503020204020204" charset="-122"/>
                <a:ea typeface="微软雅黑" panose="020B0503020204020204" charset="-122"/>
                <a:cs typeface="Times New Roman" panose="02020603050405020304" pitchFamily="18" charset="0"/>
              </a:rPr>
              <a:t>:</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400" dirty="0">
                <a:latin typeface="微软雅黑" panose="020B0503020204020204" charset="-122"/>
                <a:ea typeface="微软雅黑" panose="020B0503020204020204" charset="-122"/>
                <a:cs typeface="Times New Roman" panose="02020603050405020304" pitchFamily="18" charset="0"/>
              </a:rPr>
              <a:t>https://zhangjianzhang.github.io/programming_basics/</a:t>
            </a: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1.2   Getting Started with NLTK</a:t>
            </a:r>
            <a:endParaRPr altLang="zh-CN"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12165" y="1810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Install the latest verson of NLTK</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400" dirty="0">
                <a:latin typeface="Monospace" charset="0"/>
                <a:ea typeface="Monospace" charset="0"/>
                <a:cs typeface="Times New Roman" panose="02020603050405020304" pitchFamily="18" charset="0"/>
              </a:rPr>
              <a:t>pip install nltk</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79730" indent="-342900" algn="just">
              <a:lnSpc>
                <a:spcPct val="100000"/>
              </a:lnSpc>
              <a:spcBef>
                <a:spcPts val="600"/>
              </a:spcBef>
              <a:spcAft>
                <a:spcPts val="600"/>
              </a:spcAft>
              <a:buFont typeface="Wingdings" panose="05000000000000000000" charset="0"/>
              <a:buChar char=""/>
            </a:pPr>
            <a:r>
              <a:rPr lang="en-US" altLang="zh-CN" sz="2400" dirty="0">
                <a:latin typeface="微软雅黑" panose="020B0503020204020204" charset="-122"/>
                <a:ea typeface="微软雅黑" panose="020B0503020204020204" charset="-122"/>
                <a:cs typeface="Times New Roman" panose="02020603050405020304" pitchFamily="18" charset="0"/>
              </a:rPr>
              <a:t>Download NLTK data resource</a:t>
            </a:r>
            <a:endParaRPr lang="en-US" altLang="zh-CN"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1200"/>
              </a:spcBef>
              <a:buFont typeface="Wingdings" panose="05000000000000000000" charset="0"/>
              <a:buNone/>
            </a:pPr>
            <a:r>
              <a:rPr lang="en-US" altLang="zh-CN" sz="2400" dirty="0">
                <a:latin typeface="微软雅黑" panose="020B0503020204020204" charset="-122"/>
                <a:ea typeface="微软雅黑" panose="020B0503020204020204" charset="-122"/>
                <a:cs typeface="Times New Roman" panose="02020603050405020304" pitchFamily="18" charset="0"/>
              </a:rPr>
              <a:t>https://www.nltk.org/nltk_data/  </a:t>
            </a:r>
            <a:r>
              <a:rPr lang="en-US" altLang="en-US" sz="2400" dirty="0">
                <a:latin typeface="微软雅黑" panose="020B0503020204020204" charset="-122"/>
                <a:ea typeface="微软雅黑" panose="020B0503020204020204" charset="-122"/>
                <a:cs typeface="Times New Roman" panose="02020603050405020304" pitchFamily="18" charset="0"/>
              </a:rPr>
              <a:t>(manually)</a:t>
            </a:r>
            <a:br>
              <a:rPr lang="en-US" altLang="zh-CN" sz="2400" dirty="0">
                <a:latin typeface="微软雅黑" panose="020B0503020204020204" charset="-122"/>
                <a:ea typeface="微软雅黑" panose="020B0503020204020204" charset="-122"/>
                <a:cs typeface="Times New Roman" panose="02020603050405020304" pitchFamily="18" charset="0"/>
              </a:rPr>
            </a:br>
            <a:r>
              <a:rPr lang="en-US" altLang="zh-CN" sz="2400" b="1" dirty="0">
                <a:latin typeface="微软雅黑" panose="020B0503020204020204" charset="-122"/>
                <a:ea typeface="微软雅黑" panose="020B0503020204020204" charset="-122"/>
                <a:cs typeface="Times New Roman" panose="02020603050405020304" pitchFamily="18" charset="0"/>
              </a:rPr>
              <a:t>OR</a:t>
            </a:r>
            <a:endParaRPr lang="en-US" altLang="zh-CN"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400" dirty="0">
                <a:latin typeface="Monospace" charset="0"/>
                <a:ea typeface="Monospace" charset="0"/>
                <a:cs typeface="Times New Roman" panose="02020603050405020304" pitchFamily="18" charset="0"/>
              </a:rPr>
              <a:t>import nltk</a:t>
            </a:r>
            <a:endParaRPr lang="en-US" altLang="en-US" sz="2400" dirty="0">
              <a:latin typeface="Monospace" charset="0"/>
              <a:ea typeface="Monospace" charset="0"/>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400" dirty="0">
                <a:latin typeface="Monospace" charset="0"/>
                <a:ea typeface="Monospace" charset="0"/>
                <a:cs typeface="Times New Roman" panose="02020603050405020304" pitchFamily="18" charset="0"/>
              </a:rPr>
              <a:t>nltk.download()</a:t>
            </a:r>
            <a:endParaRPr lang="en-US" altLang="zh-CN"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true">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false"/>
        </a:gradFill>
        <a:gradFill rotWithShape="true">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false"/>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true">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false"/>
        </a:gradFill>
        <a:blipFill rotWithShape="true">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Wh0dHBzJTNBJTJGJTJGemhhbmdqaWFuemhhbmcuZ2l0aHViLmlvJTJGcHJvZ3JhbW1pbmdfYmFzaWNzJTJGJnRleHRUeXBlPXRleHQmcm91bmQ9MCZncmFkaWVudFdheT0wJmZ0Q29sb3I9JTIzYWJhMDAwJmNvbnRlbnQ9JUU4JUFGJUJFJUU3JUE4JThCJUU3JUJEJTkxJUU3JUFCJTk5IiwKICAgIkxvZ28iIDogIiIsCiAgICJPcmlnaW5hbFVybCIgOiAiaHR0cDovL3d3dy50b3BzY2FuLmNvbS93cHMvaW5kZXguaHRtbCIKfQo="/>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emplate>肥皂</Template>
  <TotalTime>0</TotalTime>
  <Words>8792</Words>
  <Application>WPS 演示</Application>
  <PresentationFormat>宽屏</PresentationFormat>
  <Paragraphs>669</Paragraphs>
  <Slides>40</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40</vt:i4>
      </vt:variant>
    </vt:vector>
  </HeadingPairs>
  <TitlesOfParts>
    <vt:vector size="54" baseType="lpstr">
      <vt:lpstr>Arial</vt:lpstr>
      <vt:lpstr>宋体</vt:lpstr>
      <vt:lpstr>Wingdings</vt:lpstr>
      <vt:lpstr>Tahoma</vt:lpstr>
      <vt:lpstr>Garamond</vt:lpstr>
      <vt:lpstr>微软雅黑</vt:lpstr>
      <vt:lpstr>Times New Roman</vt:lpstr>
      <vt:lpstr>Wingdings</vt:lpstr>
      <vt:lpstr>Monospace</vt:lpstr>
      <vt:lpstr>Latin Modern Mono Prop</vt:lpstr>
      <vt:lpstr>Arial Unicode MS</vt:lpstr>
      <vt:lpstr>Century Gothic</vt:lpstr>
      <vt:lpstr>Calibri</vt:lpstr>
      <vt:lpstr>Savon</vt:lpstr>
      <vt:lpstr>Natural Language Processing With 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程序设计思想与方法</dc:title>
  <dc:creator>dxj</dc:creator>
  <cp:lastModifiedBy>zjz</cp:lastModifiedBy>
  <cp:revision>453</cp:revision>
  <dcterms:created xsi:type="dcterms:W3CDTF">2022-02-25T03:24:54Z</dcterms:created>
  <dcterms:modified xsi:type="dcterms:W3CDTF">2022-02-25T03:24:54Z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2052-11.1.0.9604</vt:lpwstr>
  </property>
</Properties>
</file>